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sldIdLst>
    <p:sldId id="256" r:id="rId4"/>
    <p:sldId id="257" r:id="rId5"/>
    <p:sldId id="258" r:id="rId6"/>
    <p:sldId id="264" r:id="rId7"/>
    <p:sldId id="275" r:id="rId8"/>
    <p:sldId id="276" r:id="rId9"/>
    <p:sldId id="259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2" r:id="rId18"/>
    <p:sldId id="273" r:id="rId19"/>
    <p:sldId id="277" r:id="rId20"/>
    <p:sldId id="278" r:id="rId21"/>
    <p:sldId id="281" r:id="rId22"/>
    <p:sldId id="279" r:id="rId23"/>
    <p:sldId id="280" r:id="rId24"/>
    <p:sldId id="283" r:id="rId25"/>
    <p:sldId id="282" r:id="rId26"/>
    <p:sldId id="274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74911D-8931-419B-9275-78F2F3B6B94C}">
          <p14:sldIdLst>
            <p14:sldId id="256"/>
            <p14:sldId id="257"/>
            <p14:sldId id="258"/>
            <p14:sldId id="264"/>
            <p14:sldId id="275"/>
            <p14:sldId id="276"/>
            <p14:sldId id="259"/>
            <p14:sldId id="265"/>
            <p14:sldId id="266"/>
            <p14:sldId id="267"/>
            <p14:sldId id="268"/>
            <p14:sldId id="270"/>
            <p14:sldId id="271"/>
            <p14:sldId id="269"/>
            <p14:sldId id="272"/>
            <p14:sldId id="273"/>
            <p14:sldId id="277"/>
            <p14:sldId id="278"/>
            <p14:sldId id="281"/>
            <p14:sldId id="279"/>
            <p14:sldId id="280"/>
            <p14:sldId id="283"/>
            <p14:sldId id="28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ченик 9" initials="У9" lastIdx="1" clrIdx="0">
    <p:extLst>
      <p:ext uri="{19B8F6BF-5375-455C-9EA6-DF929625EA0E}">
        <p15:presenceInfo xmlns:p15="http://schemas.microsoft.com/office/powerpoint/2012/main" userId="Ученик 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bin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06:18:13.844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1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8.51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691 194,'-2'173,"5"179,17-174,-38-292,-54-418,71 521,-3-51,4 60,0-1,1 0,-1 0,0 0,1 0,0 1,0-1,0 0,0 0,0 1,0-1,1 1,-1-1,1 1,-1 0,1 0,3-3,-4 4,-1 1,1-1,0 1,-1 0,1-1,0 1,0 0,-1 0,1-1,0 1,0 0,-1 0,1 0,0 0,0 0,0 0,-1 0,1 0,0 1,0-1,-1 0,1 0,0 0,0 1,-1-1,1 1,0-1,-1 0,1 1,-1-1,1 1,0-1,-1 1,2 1,17 26,-2 5,-2 0,-1 1,13 48,19 116,-7-31,-15-83,44 102,-50-144,3-1,1 0,2-2,30 38,-53-76,0 1,0-1,0 1,1-1,-1 0,0 1,1-1,-1 0,1 0,-1 0,1 0,-1 0,1 0,0-1,0 1,1 0,-2-1,0 0,0 0,0 0,0 0,0-1,-1 1,1 0,0-1,0 1,-1 0,1-1,0 1,0-1,-1 1,1-1,0 1,-1-1,1 0,-1 1,1-1,-1 0,1 1,-1-1,1-1,2-5,0 0,-1 0,0 0,0-1,0 1,0-13,-1-10,-1 0,-1 0,-2-1,0 1,-3 0,0 1,-17-47,-6-1,-61-114,83 177,-3-7,0 0,-2 0,-1 1,0 1,-2 0,-25-27,35 43,-1 0,0-1,0 2,1-1,-1 1,-1 0,1 0,0 1,0-1,-1 1,1 1,-1-1,-7 2,-14 0,-45 7,67-7,-4 1,1 1,0-1,0 2,0-1,1 1,-1 1,1-1,0 1,0 1,0 0,1 0,0 0,0 1,1 0,-1 0,2 1,-1-1,-4 11,-9 15,2 1,1 1,-12 41,25-68,-9 28,1 1,2 1,1-1,2 1,2 1,1 65,3-92,0 0,-1 0,0 0,-4 15,5-24,-1 0,1 0,-1 0,0-1,0 1,-1 0,1 0,-1-1,1 1,-1-1,0 1,0-1,0 0,0 0,0 0,0 0,-1 0,1 0,-1-1,1 1,-6 2,7-4,1 0,-1 0,0 0,1 0,-1 0,0 0,1 0,-1 0,1 0,-1 0,0 0,1 0,-1-1,1 1,-1 0,0 0,1-1,-1 1,1 0,-1-1,1 1,-1 0,1-1,-1 1,1-1,0 1,-1-1,1 1,0-1,-1 1,1-1,0 0,-1 0,-3-11,0 0,0 0,1 0,1-1,0 1,1-1,0-23,0 5,-7-157,-11-143,11 248,0-9,-3 0,-31-113,35 193,0 22,-4 28,10-33,-1 4,-100 381,94-358,2 1,2 0,-2 58,3-18,3-70,-1-1,1 1,0-1,-1 1,0-1,0 0,1 1,-1-1,0 0,-1 0,1 1,-3 2,-7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06:18:20.908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4.86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5.2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8:57.79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519 189,'0'6,"1"0,0 0,0 0,0 0,0 0,1-1,0 1,1-1,-1 1,1-1,0 0,0 0,0 0,1 0,0 0,0-1,0 0,0 0,11 7,-7-5,0-1,1 0,-1-1,1 0,0 0,1-1,-1 0,1 0,-1-1,1-1,13 1,-3-2,1 0,-1-2,1-1,-1 0,0-1,0-1,-1-1,1-1,-1-1,-1-1,1 0,-1-1,-1-1,0-1,17-15,-33 26,0 0,0 0,0 0,0 0,0-1,1 2,-1-1,0 0,1 0,-1 0,0 1,1-1,-1 1,1-1,-1 1,1-1,0 1,-1 0,1 0,-1 0,1 0,-1 0,1 0,0 0,-1 0,1 1,-1-1,1 1,-1-1,1 1,-1 0,0-1,1 1,-1 0,0 0,1 0,-1 0,0 0,0 0,0 0,1 2,3 5,-1 1,0-1,0 1,-1 0,4 18,2 4,2 1,-7-18,0 1,2-1,-1 0,2 0,0-1,0 1,1-1,12 13,-19-25,-1-1,1 1,-1 0,1-1,-1 1,1-1,-1 1,1-1,0 0,-1 1,1-1,0 0,-1 1,1-1,0 0,0 0,-1 1,1-1,0 0,0 0,-1 0,1 0,0 0,0 0,-1 0,1-1,0 1,0 0,-1 0,1 0,1-1,-1-1,0 1,0 0,0-1,0 1,0-1,0 1,0-1,0 1,-1-1,1 0,-1 0,1-3,5-54,-6 58,0-27,1 6,-1 1,-5-39,5 58,0 1,0 0,0-1,-1 1,1-1,0 1,-1 0,1-1,-1 1,1 0,-1-1,0 1,0 0,1 0,-1 0,0 0,0 0,0 0,0 0,0 0,-1 0,1 0,0 0,0 1,0-1,-1 0,1 1,-3-1,1 1,0 0,1 0,-1 1,0 0,0-1,1 1,-1 0,1 0,-1 0,1 1,-1-1,1 1,-4 2,-7 7,1 0,0 1,-18 21,-45 74,53-73,-1 0,-2-2,-1-1,-53 49,71-73,-1-1,0 0,0 0,-1-1,0 0,0-1,0 0,0-1,-1 0,0-1,1 0,-1 0,0-1,0 0,0-1,0-1,1 1,-1-2,0 1,0-2,-12-3,-3-4,1 0,0-1,0-2,1-1,1 0,1-2,-27-22,34 25,8 8,0 0,1 0,-1 0,1-1,1 0,-1 0,1 0,0-1,1 0,-1 0,1 0,1-1,-1 1,-3-14,-5-43,-4-102,-7-37,23 202,1 0,-1 0,0 1,0-1,0 0,0 0,0 0,0 1,0-1,-1 0,1 0,0 0,0 1,-1-1,1 0,0 0,-1 1,1-1,-1 0,1 1,-1-1,1 0,-2 0,-9 14,-11 40,20-47,-23 55,-46 79,39-82,-38 99,62-132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2.31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545 826,'-2'0,"1"0,0-1,0 1,0 0,0-1,0 1,-1-1,1 1,0-1,0 0,0 1,0-1,0 0,1 0,-1 0,0 0,0 0,0 0,1 0,-1 0,1 0,-1 0,1 0,-1 0,0-2,-8-34,8 32,-33-237,8 50,-5-100,20 591,-2-44,13-245,0 0,-1 0,-1 0,0 0,0 0,-1 0,0-1,-1 1,0-1,0 0,-1 0,0 0,-1-1,0 1,0-1,-1-1,1 1,-2-1,1 0,-11 6,18-12,-1-1,0 0,0 1,1-1,-1 1,0-1,0 0,0 0,0 1,0-1,0 0,1 0,-1 0,0 0,0 0,0 0,0 0,0 0,0 0,0-1,1 1,-1 0,0 0,0-1,0 1,1-1,-2 0,0 0,1-1,-1 0,1 0,0 1,-1-1,1 0,0 0,0 0,1 0,-1 0,0-3,-9-64,10 62,-1-309,1 30,0 286,-4-44,4 42,-1 0,1-1,-1 1,1 0,-1 0,0 0,1 0,-1 1,0-1,0 0,-1 0,1 0,0 1,-1-1,1 1,-1-1,-1-1,2 3,1 0,0 0,-1 0,1 0,-1 0,1 0,0 0,-1 0,1 0,0 0,-1 0,1 0,0 0,-1 0,1 0,0 0,-1 0,1 1,0-1,-1 0,1 0,0 0,-1 1,1-1,0 0,0 0,-1 1,1-1,0 0,0 0,-1 1,1-1,0 0,0 1,0-1,0 0,0 1,-6 17,5-14,-18 86,3 2,4-1,2 185,8-260,0 0,-1 0,0 0,-1 0,-1-1,-1 1,0-1,-11 19,17-33,-1 0,1 1,-1-1,1 0,-1 1,0-1,1 0,-1 0,0 0,0 0,0 0,0 0,0 0,0 0,0 0,0 0,-1 0,1-1,0 1,0 0,-1-1,-1 1,2-1,0-1,0 1,0 0,0-1,0 0,0 1,0-1,0 1,0-1,1 0,-1 0,0 0,0 1,1-1,-1 0,0 0,1 0,-1 0,1 0,-1 0,1-2,-6-11,2 0,-1-1,-1-15,5 21,-5-21,6 21,-2 1,0-1,0 0,0 1,-7-16,9 24,0 0,0-1,0 1,0 0,0 0,0 0,0 0,0 0,0-1,-1 1,1 0,0 0,0 0,0 0,0 0,0-1,0 1,0 0,0 0,0 0,-1 0,1 0,0 0,0 0,0 0,0 0,0 0,-1-1,1 1,0 0,0 0,0 0,0 0,0 0,-1 0,1 0,0 0,0 0,0 0,0 0,-1 0,1 0,0 0,0 0,0 1,0-1,0 0,-1 0,1 0,0 0,0 0,0 0,0 0,0 0,0 0,-1 1,1-1,0 0,0 0,0 0,0 0,0 0,0 0,0 1,0-1,-5 18,1 21,4 13,0-29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06.43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381 796,'-1'-98,"-4"1,-19-106,16 159,-2 2,-2-1,-1 1,-3 1,-1 1,-2 0,-24-38,42 76,0 0,-1 0,1 0,-1 0,0 0,1 0,-1 0,0 0,0 1,0-1,0 1,0 0,-4-2,5 3,0-1,-1 1,1 0,0 0,0 0,0 0,0 0,0 0,-1 0,1 0,0 1,0-1,0 0,0 1,0-1,0 1,0-1,0 1,0-1,0 1,-1 1,-3 4,0-1,0 1,1 1,0-1,0 1,1-1,-1 1,-2 9,-15 45,3 0,2 1,-13 108,2 194,23-318,2-33,1 1,0 0,1 0,0 0,1 0,1 0,5 24,-7-38,0 0,1 0,-1 1,0-1,0 0,0 1,1-1,-1 0,0 0,0 0,1 1,-1-1,0 0,1 0,-1 0,0 0,0 1,1-1,-1 0,0 0,1 0,-1 0,0 0,1 0,-1 0,0 0,1 0,-1 0,0 0,1 0,-1 0,0 0,1 0,-1-1,0 1,1 0,-1 0,0 0,1 0,-1-1,0 1,0 0,1 0,-1-1,0 1,0 0,0 0,1-1,-1 1,0 0,0 0,0-1,0 1,0 0,1-1,-1 1,0 0,0-1,0 1,0 0,0-1,0 0,13-27,22-61,45-183,-68 215,-3-1,-2 0,-3 0,-4-95,0 321,-2-109,2 0,13 97,-9-137,0 0,1 0,0-1,2 1,0-2,1 1,1-1,1 0,0-1,1 0,1 0,20 20,-31-34,0-1,0 0,0 0,0 0,0 0,0 0,0 0,0 0,0 0,1 0,-1-1,0 1,1 0,-1-1,0 1,1-1,-1 0,1 1,-1-1,0 0,1 0,-1 0,1 0,-1 0,1 0,-1 0,1 0,-1-1,1 1,-1 0,0-1,1 0,-1 1,0-1,1 0,-1 1,0-1,0 0,0 0,0 0,0 0,0 0,0 0,0-1,0 1,0 0,0 0,-1-1,1 1,-1 0,2-3,4-10,-1 0,0-1,-1 1,2-17,-4 21,19-90,37-156,-50 239,-2 28,3 52,-5-27,15 41,4-1,58 133,-81-208,1 1,-1 0,1-1,0 1,0 0,0-1,0 1,0-1,0 1,0-1,0 0,0 0,1 1,-1-1,1 0,-1 0,4 1,-5-2,1 0,0 0,0 0,0 0,0 0,-1 0,1 0,0-1,0 1,0 0,-1-1,1 1,0-1,-1 1,1 0,0-1,-1 0,1 1,0-1,-1 1,1-1,-1 0,1 1,-1-1,1-1,2-4,0 0,0-1,0 1,-1-1,0 1,-1-1,2-11,1-109,-20-210,4 125,14 299,4 0,4-1,27 107,-36-188,0-1,0 0,1 0,0-1,0 1,0 0,3 4,-5-8,0 1,1-1,-1 1,0-1,1 0,-1 0,0 1,1-1,-1 0,0 0,1 1,-1-1,0 0,1 0,-1 0,1 0,-1 1,1-1,-1 0,0 0,1 0,-1 0,1 0,-1 0,1 0,-1 0,0 0,2-1,10-18,-4-11,0-2,3-33,-6 29,12-42,-16 78,0 0,0 1,0-1,0 1,-1-1,1 1,0-1,-1 1,1-1,0 1,-1 0,1-1,0 1,-1 0,1 0,-1-1,1 1,-1 0,0 0,1 0,-1-1,0 1,0 0,1 1,14 30,-5-7,-1 0,-1 1,-1 0,-2 0,0 1,-2-1,0 33,-5 114,2-152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0.84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3T12:19:25.32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13 178,'1'-46,"1"29,-2 0,0 1,0-1,-2 0,-4-19,1 24,3 17,5 20,0-17,1 0,0 0,0-1,1 1,0-1,0 0,0-1,1 1,0-1,0 0,1 0,0-1,0 0,0 0,0-1,1 0,0 0,0-1,0 0,0 0,15 2,38 12,-36-9,1-1,-1-1,1-1,46 2,166-10,-214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06709-8E4C-4AFC-8A8A-4FD742869DE3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1402A-3DAE-4916-96FF-65B0DADD69E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45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4F675DA9-277C-4C15-86DC-E86B3C53D5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8914C13-CDC5-45DF-90A0-C06163546066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AFCA686-4413-4646-B2D2-7D9B0D0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r" defTabSz="44926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F2817C12-D21D-4343-BDEE-DDA0579F7D4E}" type="slidenum">
              <a:rPr kumimoji="0" lang="ru-RU" altLang="ru-RU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Microsoft YaHei" panose="020B0503020204020204" pitchFamily="34" charset="-122"/>
                <a:cs typeface="+mn-cs"/>
              </a:rPr>
              <a:pPr marL="0" marR="0" lvl="0" indent="0" algn="r" defTabSz="44926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8</a:t>
            </a:fld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E8CC38F-5B1C-4C42-B651-9A158C0F65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1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D013E12B-6DE7-41C6-BAEE-F1CEF0FAE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C81EAD-9135-441F-B80D-AA51C85EA8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1AAF6BF0-E247-4628-AA86-4726EAA7A9DD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12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0AF57A59-B00E-4617-9C9F-B226E96C46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28791A72-BDCA-49D1-A87D-33144911C3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BB2A88-F765-4A33-A1A1-77B73781650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CB7BB68B-035E-4F0A-ABF6-5FD0AB209EF4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13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48367E8D-09B7-4926-A827-E8C73207E3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C7A3A382-159E-4BEA-82FB-19E2EA1A2E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79D826-DFE2-483E-9422-D0EABBF62EF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EB03025C-B35D-4550-9A6B-08D081190CAB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15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6B9A7B9A-56C8-42C8-8F0A-670940170F3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BF0BB6D7-CEDA-4EB7-9439-06A449A107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BD039B-C511-4BA3-95F1-9FC76E39D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49263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/>
            </a:pPr>
            <a:fld id="{A7AD5B81-9495-4E10-8645-AAEC39A4013A}" type="slidenum">
              <a:rPr kumimoji="0" lang="ru-RU" alt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/>
              </a:pPr>
              <a:t>16</a:t>
            </a:fld>
            <a:endParaRPr kumimoji="0" lang="ru-RU" altLang="ru-R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C69A57F4-0A14-4BB0-9570-8E4351DEF8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15A6F73-63DD-40EB-9F3E-B3B19992C3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E03711-FEBA-49E1-8FB0-BC8268AE0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96A0E2-A530-456D-87C1-20669EC5E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DE40A5-DE70-4496-886B-DE20AD84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7D173F-3E9F-45CC-8F47-DC11E11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8F35A0-BE32-45ED-B9E6-A3714C2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102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BE9F7-9ABB-4945-855E-646680A6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44A57D-4436-4C15-BF1B-37A4CEB15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FBC412-8AD2-4505-A0D8-6F9DF952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2EFD3F-F083-4204-95EE-0303E2BA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E59C-6393-4F84-8085-120C336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B8289F-EF01-47C2-90AF-76924EFFF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85F0A-B66C-4B38-9E8B-291C951D4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2F3856-A6C4-4716-ADD1-FE95AA53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26D379-CE02-433A-A3F8-10DAF541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DEC250-23CA-49CF-93AF-25057CA4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2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53E5B-0592-4E33-8394-89DE0A6BB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69D965-518A-492C-B458-19614794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08122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44AB8D-EB72-4146-83AD-CD9418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FDEF37-BEF5-47B1-A23D-AD1DFCC7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7715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A50AB-CC1F-42CE-B83C-E53EDC8A2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0DCF1B-979C-4DC4-886D-DF7AC742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5026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89C56-C39D-4AA3-AA96-61CF8A60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D52664-00B6-4674-BAFC-1CDBC18A9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A976B4-28A9-4CE7-B1B7-8BE6EDF3C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9226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BFD50-FA71-49B5-AA5B-530D06145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F39F111-BEA3-4649-BA21-4C9D8735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3BD4B0-7450-4490-8465-6AABC70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9F984F-9516-4B1D-9FA3-81A7DC3B7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8DDC45-AE3E-4BF2-B455-EE6B1616D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01656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91D1-0F7D-4860-978F-EEF4EA61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8953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6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1F6-6F70-457F-B1A8-811A2BF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57A697-58FC-4436-8497-31FCA475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F2326B-7715-4F6A-9643-F78A4769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3229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CEE0D5-81E7-445B-A4BA-55689047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051E3-BEC8-44E5-BE4D-466DD9FE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E1194-E868-4487-96A9-04D0457C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ACF11-98EF-45D0-8ECF-FC638FAC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C08BD-0E8B-431D-8957-C1A0ABEF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4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9E59-5F7B-4BD9-8FFA-1457D699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3BF847-A08D-47D6-A29B-49091CB92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2591C7-7B49-4C91-847A-845A75345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2944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7CA77-EC8C-4C78-BF5B-8B41BED1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9024FE-EF1D-4B8A-B1C0-6283DC16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2398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E8FC7EB-1333-4E1B-BE15-1A043E218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BCBD48-B5C1-4222-8351-46A6B044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9200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D6CB5-E1F6-4A2C-A566-2D3AC383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1879"/>
            <a:ext cx="9143040" cy="2387771"/>
          </a:xfrm>
        </p:spPr>
        <p:txBody>
          <a:bodyPr anchor="b"/>
          <a:lstStyle>
            <a:lvl1pPr algn="ctr"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AA0DA9-A646-436C-8C1F-E84DD21F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819"/>
            <a:ext cx="9143040" cy="1656174"/>
          </a:xfrm>
        </p:spPr>
        <p:txBody>
          <a:bodyPr/>
          <a:lstStyle>
            <a:lvl1pPr marL="0" indent="0" algn="ctr">
              <a:buNone/>
              <a:defRPr sz="2177"/>
            </a:lvl1pPr>
            <a:lvl2pPr marL="414772" indent="0" algn="ctr">
              <a:buNone/>
              <a:defRPr sz="1814"/>
            </a:lvl2pPr>
            <a:lvl3pPr marL="829544" indent="0" algn="ctr">
              <a:buNone/>
              <a:defRPr sz="1633"/>
            </a:lvl3pPr>
            <a:lvl4pPr marL="1244316" indent="0" algn="ctr">
              <a:buNone/>
              <a:defRPr sz="1452"/>
            </a:lvl4pPr>
            <a:lvl5pPr marL="1659087" indent="0" algn="ctr">
              <a:buNone/>
              <a:defRPr sz="1452"/>
            </a:lvl5pPr>
            <a:lvl6pPr marL="2073859" indent="0" algn="ctr">
              <a:buNone/>
              <a:defRPr sz="1452"/>
            </a:lvl6pPr>
            <a:lvl7pPr marL="2488631" indent="0" algn="ctr">
              <a:buNone/>
              <a:defRPr sz="1452"/>
            </a:lvl7pPr>
            <a:lvl8pPr marL="2903403" indent="0" algn="ctr">
              <a:buNone/>
              <a:defRPr sz="1452"/>
            </a:lvl8pPr>
            <a:lvl9pPr marL="3318175" indent="0" algn="ctr">
              <a:buNone/>
              <a:defRPr sz="1452"/>
            </a:lvl9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3309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6F51C6-596F-47FC-BA34-5166C5BD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48C61-D864-4243-8988-7DCCECB27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5346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FE7C3-C6D0-47B7-BFF0-DEC92788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09460"/>
            <a:ext cx="10515839" cy="2852939"/>
          </a:xfrm>
        </p:spPr>
        <p:txBody>
          <a:bodyPr anchor="b"/>
          <a:lstStyle>
            <a:lvl1pPr>
              <a:defRPr sz="544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18A528-2FAB-4A70-90FC-DED39A09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9763"/>
            <a:ext cx="10515839" cy="1499197"/>
          </a:xfrm>
        </p:spPr>
        <p:txBody>
          <a:bodyPr/>
          <a:lstStyle>
            <a:lvl1pPr marL="0" indent="0">
              <a:buNone/>
              <a:defRPr sz="2177"/>
            </a:lvl1pPr>
            <a:lvl2pPr marL="414772" indent="0">
              <a:buNone/>
              <a:defRPr sz="1814"/>
            </a:lvl2pPr>
            <a:lvl3pPr marL="829544" indent="0">
              <a:buNone/>
              <a:defRPr sz="1633"/>
            </a:lvl3pPr>
            <a:lvl4pPr marL="1244316" indent="0">
              <a:buNone/>
              <a:defRPr sz="1452"/>
            </a:lvl4pPr>
            <a:lvl5pPr marL="1659087" indent="0">
              <a:buNone/>
              <a:defRPr sz="1452"/>
            </a:lvl5pPr>
            <a:lvl6pPr marL="2073859" indent="0">
              <a:buNone/>
              <a:defRPr sz="1452"/>
            </a:lvl6pPr>
            <a:lvl7pPr marL="2488631" indent="0">
              <a:buNone/>
              <a:defRPr sz="1452"/>
            </a:lvl7pPr>
            <a:lvl8pPr marL="2903403" indent="0">
              <a:buNone/>
              <a:defRPr sz="1452"/>
            </a:lvl8pPr>
            <a:lvl9pPr marL="3318175" indent="0">
              <a:buNone/>
              <a:defRPr sz="145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5008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45319-12CD-4E01-AAF2-D80B4B0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856897-2E9D-4DD4-B1D0-6580E73E8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4328"/>
            <a:ext cx="5393279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EFCF88-E31C-44C9-A724-A9D2CDE56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0" y="1604328"/>
            <a:ext cx="5393281" cy="39762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49794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70E90-11A3-4000-BAE9-E3599E08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5798"/>
            <a:ext cx="10515839" cy="132493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52998-70CD-4292-897B-FC303A42B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0657"/>
            <a:ext cx="515903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953483-D54A-44FE-A022-1A42AD849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4424"/>
            <a:ext cx="515903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B32DA3-12DD-498F-80EA-5E434D6D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0657"/>
            <a:ext cx="5182079" cy="823766"/>
          </a:xfrm>
        </p:spPr>
        <p:txBody>
          <a:bodyPr anchor="b"/>
          <a:lstStyle>
            <a:lvl1pPr marL="0" indent="0">
              <a:buNone/>
              <a:defRPr sz="2177" b="1"/>
            </a:lvl1pPr>
            <a:lvl2pPr marL="414772" indent="0">
              <a:buNone/>
              <a:defRPr sz="1814" b="1"/>
            </a:lvl2pPr>
            <a:lvl3pPr marL="829544" indent="0">
              <a:buNone/>
              <a:defRPr sz="1633" b="1"/>
            </a:lvl3pPr>
            <a:lvl4pPr marL="1244316" indent="0">
              <a:buNone/>
              <a:defRPr sz="1452" b="1"/>
            </a:lvl4pPr>
            <a:lvl5pPr marL="1659087" indent="0">
              <a:buNone/>
              <a:defRPr sz="1452" b="1"/>
            </a:lvl5pPr>
            <a:lvl6pPr marL="2073859" indent="0">
              <a:buNone/>
              <a:defRPr sz="1452" b="1"/>
            </a:lvl6pPr>
            <a:lvl7pPr marL="2488631" indent="0">
              <a:buNone/>
              <a:defRPr sz="1452" b="1"/>
            </a:lvl7pPr>
            <a:lvl8pPr marL="2903403" indent="0">
              <a:buNone/>
              <a:defRPr sz="1452" b="1"/>
            </a:lvl8pPr>
            <a:lvl9pPr marL="3318175" indent="0">
              <a:buNone/>
              <a:defRPr sz="145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DE9301-1100-49C3-834D-588EA7F48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4424"/>
            <a:ext cx="5182079" cy="36853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26080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4201B-7B8F-48A5-99E8-E32E7151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528648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043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9BDC5-3723-4005-A6E8-D046230EC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C8175-C2E9-4507-8BED-F1CBEB6B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A4FA-2046-45AA-B14F-90BE072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B3F545-F0D3-479C-9CB5-BFDDDAF2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FCA25C-6D2C-4FDF-B236-7F7F837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0800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B83DB-C11C-467E-ADFF-EE74D27D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F2661E-0D52-4CD8-AB1D-A123DB6C4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>
              <a:defRPr sz="2903"/>
            </a:lvl1pPr>
            <a:lvl2pPr>
              <a:defRPr sz="2540"/>
            </a:lvl2pPr>
            <a:lvl3pPr>
              <a:defRPr sz="2177"/>
            </a:lvl3pPr>
            <a:lvl4pPr>
              <a:defRPr sz="1814"/>
            </a:lvl4pPr>
            <a:lvl5pPr>
              <a:defRPr sz="1814"/>
            </a:lvl5pPr>
            <a:lvl6pPr>
              <a:defRPr sz="1814"/>
            </a:lvl6pPr>
            <a:lvl7pPr>
              <a:defRPr sz="1814"/>
            </a:lvl7pPr>
            <a:lvl8pPr>
              <a:defRPr sz="1814"/>
            </a:lvl8pPr>
            <a:lvl9pPr>
              <a:defRPr sz="181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86A7F2-94BD-4423-999A-5BC33CCB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43829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BBE41-C4C2-4539-A627-8206F49E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528"/>
            <a:ext cx="3932160" cy="1601448"/>
          </a:xfrm>
        </p:spPr>
        <p:txBody>
          <a:bodyPr anchor="b"/>
          <a:lstStyle>
            <a:lvl1pPr>
              <a:defRPr sz="290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4F53DE5-24B3-41E1-87A0-6467AE906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7944"/>
            <a:ext cx="6170880" cy="4873472"/>
          </a:xfrm>
        </p:spPr>
        <p:txBody>
          <a:bodyPr/>
          <a:lstStyle>
            <a:lvl1pPr marL="0" indent="0">
              <a:buNone/>
              <a:defRPr sz="2903"/>
            </a:lvl1pPr>
            <a:lvl2pPr marL="414772" indent="0">
              <a:buNone/>
              <a:defRPr sz="2540"/>
            </a:lvl2pPr>
            <a:lvl3pPr marL="829544" indent="0">
              <a:buNone/>
              <a:defRPr sz="2177"/>
            </a:lvl3pPr>
            <a:lvl4pPr marL="1244316" indent="0">
              <a:buNone/>
              <a:defRPr sz="1814"/>
            </a:lvl4pPr>
            <a:lvl5pPr marL="1659087" indent="0">
              <a:buNone/>
              <a:defRPr sz="1814"/>
            </a:lvl5pPr>
            <a:lvl6pPr marL="2073859" indent="0">
              <a:buNone/>
              <a:defRPr sz="1814"/>
            </a:lvl6pPr>
            <a:lvl7pPr marL="2488631" indent="0">
              <a:buNone/>
              <a:defRPr sz="1814"/>
            </a:lvl7pPr>
            <a:lvl8pPr marL="2903403" indent="0">
              <a:buNone/>
              <a:defRPr sz="1814"/>
            </a:lvl8pPr>
            <a:lvl9pPr marL="3318175" indent="0">
              <a:buNone/>
              <a:defRPr sz="1814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C2AA07-E696-4097-A8B6-BD5C731C7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7977"/>
            <a:ext cx="3932160" cy="3810640"/>
          </a:xfrm>
        </p:spPr>
        <p:txBody>
          <a:bodyPr/>
          <a:lstStyle>
            <a:lvl1pPr marL="0" indent="0">
              <a:buNone/>
              <a:defRPr sz="1452"/>
            </a:lvl1pPr>
            <a:lvl2pPr marL="414772" indent="0">
              <a:buNone/>
              <a:defRPr sz="1270"/>
            </a:lvl2pPr>
            <a:lvl3pPr marL="829544" indent="0">
              <a:buNone/>
              <a:defRPr sz="1089"/>
            </a:lvl3pPr>
            <a:lvl4pPr marL="1244316" indent="0">
              <a:buNone/>
              <a:defRPr sz="907"/>
            </a:lvl4pPr>
            <a:lvl5pPr marL="1659087" indent="0">
              <a:buNone/>
              <a:defRPr sz="907"/>
            </a:lvl5pPr>
            <a:lvl6pPr marL="2073859" indent="0">
              <a:buNone/>
              <a:defRPr sz="907"/>
            </a:lvl6pPr>
            <a:lvl7pPr marL="2488631" indent="0">
              <a:buNone/>
              <a:defRPr sz="907"/>
            </a:lvl7pPr>
            <a:lvl8pPr marL="2903403" indent="0">
              <a:buNone/>
              <a:defRPr sz="907"/>
            </a:lvl8pPr>
            <a:lvl9pPr marL="3318175" indent="0">
              <a:buNone/>
              <a:defRPr sz="90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78583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11BED7-BF43-4256-8D96-495D09C8D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CE4D1E-CB87-42D6-B47E-5AE8F58E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72381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84EE413-FB92-422A-9A0B-0C66C8DC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761" y="273629"/>
            <a:ext cx="2741760" cy="530695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7D123A-071E-478E-8EEE-ED677FDEF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3629"/>
            <a:ext cx="8044800" cy="530695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6010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05C8C-DC3C-4001-B559-02B84F09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4C1E2-DC70-48E0-A6A7-539BD5A27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59A056-374C-4DFD-A0F3-D2FF314AE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C412D-FD38-4D16-BC42-1CA90AF7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08F5C-3867-468D-AA4F-5EA0F693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32C313-A221-48E1-8A39-53EB1A5A0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92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090EE-9286-4D59-85CC-C0A190AA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435BB1-7288-4081-B392-427EFA95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B03559-431E-4D6C-923E-0A310C448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C0342-971C-4F54-B4C3-06081C5AC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85F18CA-DCFF-4E9C-9E1C-A0AF03202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4AD448-1FA9-41DC-BFC3-BE648141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AD92DF-1CE7-4F32-9D14-45328F89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AB70C9-B957-4259-BD8A-821515DA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48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58076-B8A3-4818-BEE8-2E3257D3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902602D-9643-40AD-A4B9-72A1D08A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323603-53AC-4EAB-8F45-75B40FAD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EF78FA-B1E9-4C46-9557-DF95460C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68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DF7EED-C303-42DA-B478-9E5745E1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005E73-0BCD-4479-9A4F-495F885DD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ADC868-E44E-4AED-8CAE-CE815147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6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5AC44-2FB9-4ECA-BA09-E60ECD8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EAF21F-2F27-456B-B9BC-096B655B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A32CE3-F7BB-457F-A0CC-16E8326A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B888D-D736-4C33-9B46-5D86D27F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59F96C-BB78-495D-9FF9-9D394EF3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C0988A-37BE-4B0A-8D6C-C2EB0600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4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8978AA-E58B-462A-B820-21D6FCC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C96A9D-A12D-4ED5-B282-38885C9A1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A43D1D-3D32-4520-9531-730642F3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A32F92-AD63-4F83-A386-148EDD4C0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2801A0-E3B8-4550-9E17-664B9E7A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BA175E-1B0D-4C45-8F6A-35EE894C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4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B6E99-14EC-4974-B24A-F82178CF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BA68CF-B7B3-49EF-9028-36C23B554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2F53C-4E10-4BDC-9C7C-FDCC5C3AB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2189-813A-4D1F-A45B-966793305175}" type="datetimeFigureOut">
              <a:rPr lang="ru-RU" smtClean="0"/>
              <a:t>21.10.2021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F61A31-2097-431D-B8C5-683ED1070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D955-DE5D-4F18-9884-ABD0E87BBD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217ED-740F-47AD-9763-8D74B21284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0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491BF9-8417-4C9B-8901-B0A6316DC6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2B31B2D1-D800-43C8-8414-2A95091EC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984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9E0AAC1A-E131-4487-823E-5CE3B1235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8641" y="273629"/>
            <a:ext cx="1097088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F4B210BF-9696-412D-B536-7FAD8BB46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1" y="1604328"/>
            <a:ext cx="1097088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12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</p:spTree>
    <p:extLst>
      <p:ext uri="{BB962C8B-B14F-4D97-AF65-F5344CB8AC3E}">
        <p14:creationId xmlns:p14="http://schemas.microsoft.com/office/powerpoint/2010/main" val="224309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 kern="1200">
          <a:solidFill>
            <a:srgbClr val="000000"/>
          </a:solidFill>
          <a:latin typeface="+mj-lt"/>
          <a:ea typeface="+mj-ea"/>
          <a:cs typeface="+mj-cs"/>
        </a:defRPr>
      </a:lvl1pPr>
      <a:lvl2pPr marL="674004" indent="-259232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2pPr>
      <a:lvl3pPr marL="1036930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3pPr>
      <a:lvl4pPr marL="145170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4pPr>
      <a:lvl5pPr marL="1866473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5pPr>
      <a:lvl6pPr marL="2281245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6pPr>
      <a:lvl7pPr marL="2696017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7pPr>
      <a:lvl8pPr marL="3110789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8pPr>
      <a:lvl9pPr marL="3525561" indent="-207386" algn="ctr" defTabSz="407571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992">
          <a:solidFill>
            <a:srgbClr val="000000"/>
          </a:solidFill>
          <a:latin typeface="XO Oriel" pitchFamily="16" charset="0"/>
          <a:ea typeface="Microsoft YaHei" panose="020B0503020204020204" pitchFamily="34" charset="-122"/>
        </a:defRPr>
      </a:lvl9pPr>
    </p:titleStyle>
    <p:bodyStyle>
      <a:lvl1pPr marL="311079" indent="-311079" algn="l" defTabSz="407571" rtl="0" fontAlgn="base" hangingPunct="0">
        <a:lnSpc>
          <a:spcPct val="98000"/>
        </a:lnSpc>
        <a:spcBef>
          <a:spcPts val="129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903" kern="1200">
          <a:solidFill>
            <a:srgbClr val="000000"/>
          </a:solidFill>
          <a:latin typeface="+mn-lt"/>
          <a:ea typeface="+mn-ea"/>
          <a:cs typeface="+mn-cs"/>
        </a:defRPr>
      </a:lvl1pPr>
      <a:lvl2pPr marL="674004" indent="-259232" algn="l" defTabSz="407571" rtl="0" fontAlgn="base" hangingPunct="0">
        <a:lnSpc>
          <a:spcPct val="98000"/>
        </a:lnSpc>
        <a:spcBef>
          <a:spcPts val="103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40" kern="1200">
          <a:solidFill>
            <a:srgbClr val="000000"/>
          </a:solidFill>
          <a:latin typeface="+mn-lt"/>
          <a:ea typeface="+mn-ea"/>
          <a:cs typeface="+mn-cs"/>
        </a:defRPr>
      </a:lvl2pPr>
      <a:lvl3pPr marL="1036930" indent="-207386" algn="l" defTabSz="407571" rtl="0" fontAlgn="base" hangingPunct="0">
        <a:lnSpc>
          <a:spcPct val="98000"/>
        </a:lnSpc>
        <a:spcBef>
          <a:spcPts val="77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77" kern="1200">
          <a:solidFill>
            <a:srgbClr val="000000"/>
          </a:solidFill>
          <a:latin typeface="+mn-lt"/>
          <a:ea typeface="+mn-ea"/>
          <a:cs typeface="+mn-cs"/>
        </a:defRPr>
      </a:lvl3pPr>
      <a:lvl4pPr marL="1451701" indent="-207386" algn="l" defTabSz="407571" rtl="0" fontAlgn="base" hangingPunct="0">
        <a:lnSpc>
          <a:spcPct val="98000"/>
        </a:lnSpc>
        <a:spcBef>
          <a:spcPts val="522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4pPr>
      <a:lvl5pPr marL="1866473" indent="-207386" algn="l" defTabSz="407571" rtl="0" fontAlgn="base" hangingPunct="0">
        <a:lnSpc>
          <a:spcPct val="98000"/>
        </a:lnSpc>
        <a:spcBef>
          <a:spcPts val="261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14" kern="1200">
          <a:solidFill>
            <a:srgbClr val="000000"/>
          </a:solidFill>
          <a:latin typeface="+mn-lt"/>
          <a:ea typeface="+mn-ea"/>
          <a:cs typeface="+mn-cs"/>
        </a:defRPr>
      </a:lvl5pPr>
      <a:lvl6pPr marL="2281245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696017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3110789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525561" indent="-207386" algn="l" defTabSz="829544" rtl="0" eaLnBrk="1" latinLnBrk="0" hangingPunct="1">
        <a:lnSpc>
          <a:spcPct val="90000"/>
        </a:lnSpc>
        <a:spcBef>
          <a:spcPts val="454"/>
        </a:spcBef>
        <a:buFont typeface="Arial" panose="020B0604020202020204" pitchFamily="34" charset="0"/>
        <a:buChar char="•"/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72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544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316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9087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859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631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3403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8175" algn="l" defTabSz="829544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8.xml"/><Relationship Id="rId3" Type="http://schemas.openxmlformats.org/officeDocument/2006/relationships/image" Target="../media/image20.png"/><Relationship Id="rId7" Type="http://schemas.openxmlformats.org/officeDocument/2006/relationships/customXml" Target="../ink/ink5.xml"/><Relationship Id="rId12" Type="http://schemas.openxmlformats.org/officeDocument/2006/relationships/image" Target="../media/image24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4.xml"/><Relationship Id="rId11" Type="http://schemas.openxmlformats.org/officeDocument/2006/relationships/customXml" Target="../ink/ink7.xml"/><Relationship Id="rId5" Type="http://schemas.openxmlformats.org/officeDocument/2006/relationships/image" Target="../media/image21.png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customXml" Target="../ink/ink3.xml"/><Relationship Id="rId9" Type="http://schemas.openxmlformats.org/officeDocument/2006/relationships/customXml" Target="../ink/ink6.xml"/><Relationship Id="rId14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1.bin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BB225-746E-43BF-B2D7-BD87643B7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9142"/>
            <a:ext cx="9144000" cy="2387600"/>
          </a:xfrm>
        </p:spPr>
        <p:txBody>
          <a:bodyPr/>
          <a:lstStyle/>
          <a:p>
            <a:r>
              <a:rPr lang="ru-RU" b="1" dirty="0"/>
              <a:t>Курский </a:t>
            </a:r>
            <a:r>
              <a:rPr lang="en-US" b="1" dirty="0"/>
              <a:t>CanSat</a:t>
            </a:r>
            <a:br>
              <a:rPr lang="en-US" dirty="0"/>
            </a:br>
            <a:r>
              <a:rPr lang="ru-RU" dirty="0"/>
              <a:t>Лига Юниор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F4E49C-1508-4BBB-B666-189D80189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6820"/>
          </a:xfrm>
        </p:spPr>
        <p:txBody>
          <a:bodyPr/>
          <a:lstStyle/>
          <a:p>
            <a:r>
              <a:rPr lang="ru-RU" sz="3200" dirty="0"/>
              <a:t>Команда </a:t>
            </a:r>
            <a:r>
              <a:rPr lang="en-US" sz="3200" dirty="0"/>
              <a:t>CanSAD</a:t>
            </a:r>
            <a:endParaRPr lang="ru-RU" sz="3200" dirty="0"/>
          </a:p>
          <a:p>
            <a:endParaRPr lang="ru-RU" dirty="0"/>
          </a:p>
          <a:p>
            <a:endParaRPr lang="ru-RU" dirty="0"/>
          </a:p>
          <a:p>
            <a:br>
              <a:rPr lang="ru-RU" dirty="0"/>
            </a:br>
            <a:br>
              <a:rPr lang="ru-RU" dirty="0"/>
            </a:br>
            <a:r>
              <a:rPr lang="ru-RU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0445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742F-CC29-4618-8E83-91209F7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Фото системы спасения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2BFBB7-4AE1-49C1-B553-DEBC1473F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1" y="1488130"/>
            <a:ext cx="3646560" cy="485608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FB11CC5E-7B2C-429B-BFFF-FC91473949ED}"/>
              </a:ext>
            </a:extLst>
          </p:cNvPr>
          <p:cNvCxnSpPr>
            <a:cxnSpLocks/>
          </p:cNvCxnSpPr>
          <p:nvPr/>
        </p:nvCxnSpPr>
        <p:spPr bwMode="auto">
          <a:xfrm>
            <a:off x="1748901" y="2201662"/>
            <a:ext cx="311606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B1000B2-1B2B-4B21-AAA7-B71F153887BC}"/>
              </a:ext>
            </a:extLst>
          </p:cNvPr>
          <p:cNvCxnSpPr>
            <a:cxnSpLocks/>
          </p:cNvCxnSpPr>
          <p:nvPr/>
        </p:nvCxnSpPr>
        <p:spPr bwMode="auto">
          <a:xfrm>
            <a:off x="2873406" y="3534792"/>
            <a:ext cx="1991557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E168583-E7D6-4925-8E34-7001D73574FD}"/>
              </a:ext>
            </a:extLst>
          </p:cNvPr>
          <p:cNvCxnSpPr>
            <a:cxnSpLocks/>
          </p:cNvCxnSpPr>
          <p:nvPr/>
        </p:nvCxnSpPr>
        <p:spPr bwMode="auto">
          <a:xfrm>
            <a:off x="3338003" y="4847207"/>
            <a:ext cx="152696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BC19391-5EF2-4ABC-B4D1-0C2999D50D13}"/>
              </a:ext>
            </a:extLst>
          </p:cNvPr>
          <p:cNvCxnSpPr>
            <a:cxnSpLocks/>
          </p:cNvCxnSpPr>
          <p:nvPr/>
        </p:nvCxnSpPr>
        <p:spPr bwMode="auto">
          <a:xfrm>
            <a:off x="2512380" y="5388746"/>
            <a:ext cx="235258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153920-7611-4ADF-B2C5-345EBAAF93DA}"/>
              </a:ext>
            </a:extLst>
          </p:cNvPr>
          <p:cNvSpPr txBox="1"/>
          <p:nvPr/>
        </p:nvSpPr>
        <p:spPr>
          <a:xfrm>
            <a:off x="4873914" y="20169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8D61B0-8306-4AB1-8530-34FBEFC4BFBD}"/>
              </a:ext>
            </a:extLst>
          </p:cNvPr>
          <p:cNvSpPr txBox="1"/>
          <p:nvPr/>
        </p:nvSpPr>
        <p:spPr>
          <a:xfrm>
            <a:off x="4873914" y="33501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0A8A4F-C4A2-49E2-A592-A66BEFD7C98A}"/>
              </a:ext>
            </a:extLst>
          </p:cNvPr>
          <p:cNvSpPr txBox="1"/>
          <p:nvPr/>
        </p:nvSpPr>
        <p:spPr>
          <a:xfrm>
            <a:off x="4864963" y="4656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1F3503-2548-4589-9E72-6DBDF10EB0E7}"/>
              </a:ext>
            </a:extLst>
          </p:cNvPr>
          <p:cNvSpPr txBox="1"/>
          <p:nvPr/>
        </p:nvSpPr>
        <p:spPr>
          <a:xfrm>
            <a:off x="4873914" y="52040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D08E6A7D-5AA6-47DE-B294-28B9505E86EB}"/>
              </a:ext>
            </a:extLst>
          </p:cNvPr>
          <p:cNvCxnSpPr>
            <a:cxnSpLocks/>
          </p:cNvCxnSpPr>
          <p:nvPr/>
        </p:nvCxnSpPr>
        <p:spPr bwMode="auto">
          <a:xfrm>
            <a:off x="2175029" y="5690586"/>
            <a:ext cx="268993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AA72466-7593-4223-88A6-2EAD7FB15A8B}"/>
              </a:ext>
            </a:extLst>
          </p:cNvPr>
          <p:cNvSpPr txBox="1"/>
          <p:nvPr/>
        </p:nvSpPr>
        <p:spPr>
          <a:xfrm>
            <a:off x="4882865" y="5505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7A56FE-D4D2-4C4A-9ED9-4C685E72C4C2}"/>
              </a:ext>
            </a:extLst>
          </p:cNvPr>
          <p:cNvSpPr txBox="1"/>
          <p:nvPr/>
        </p:nvSpPr>
        <p:spPr>
          <a:xfrm>
            <a:off x="6649375" y="3039009"/>
            <a:ext cx="4930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– контактная группа 3</a:t>
            </a:r>
            <a:r>
              <a:rPr lang="en-US" dirty="0"/>
              <a:t>pin </a:t>
            </a:r>
            <a:r>
              <a:rPr lang="ru-RU" dirty="0"/>
              <a:t>для подключения к плате спутника;</a:t>
            </a:r>
          </a:p>
          <a:p>
            <a:r>
              <a:rPr lang="ru-RU" dirty="0"/>
              <a:t>2 – шлейф сервомотора;</a:t>
            </a:r>
          </a:p>
          <a:p>
            <a:r>
              <a:rPr lang="ru-RU" dirty="0"/>
              <a:t>3 – сервомотор</a:t>
            </a:r>
          </a:p>
          <a:p>
            <a:r>
              <a:rPr lang="ru-RU" dirty="0"/>
              <a:t>4 – сжатая пружина</a:t>
            </a:r>
          </a:p>
          <a:p>
            <a:r>
              <a:rPr lang="ru-RU" dirty="0"/>
              <a:t>5 – крышка СС</a:t>
            </a:r>
          </a:p>
        </p:txBody>
      </p:sp>
    </p:spTree>
    <p:extLst>
      <p:ext uri="{BB962C8B-B14F-4D97-AF65-F5344CB8AC3E}">
        <p14:creationId xmlns:p14="http://schemas.microsoft.com/office/powerpoint/2010/main" val="3496320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3B90B1-C4C4-4CFE-AEE2-6AAA0EE9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Структурная схема спутника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AF94AD-5A2A-43FD-88D4-E65A168A6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30" y="1674561"/>
            <a:ext cx="7993102" cy="45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1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E4775C6-1C74-430D-AA57-146A23CFD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Принципиальная электрическая схема 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1F22228-5349-4D47-8402-8677F569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025" y="1600010"/>
            <a:ext cx="7170512" cy="4552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0876B22A-74E1-4DB1-A179-BA16CF2B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3998"/>
            <a:ext cx="8229024" cy="10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Алгоритм работы спутника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11A92653-26A3-4D34-BC7C-987890502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3894" y="1502079"/>
            <a:ext cx="849689" cy="5052050"/>
          </a:xfrm>
          <a:prstGeom prst="rect">
            <a:avLst/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71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ru-RU" sz="1633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0500C3-829A-4126-BE20-A8FAE2734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136" y="1135950"/>
            <a:ext cx="4514850" cy="56292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9E122-1666-4194-86E5-112E3485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60" y="0"/>
            <a:ext cx="10970880" cy="674703"/>
          </a:xfrm>
        </p:spPr>
        <p:txBody>
          <a:bodyPr/>
          <a:lstStyle/>
          <a:p>
            <a:r>
              <a:rPr lang="ru-RU" dirty="0"/>
              <a:t>Плата спутника		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30038B-8BDB-4342-8F68-2FE32DB2C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8" y="1246499"/>
            <a:ext cx="7286168" cy="5471038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672FFCAB-C7C6-4840-A59A-9D9BEE4F9DF8}"/>
              </a:ext>
            </a:extLst>
          </p:cNvPr>
          <p:cNvCxnSpPr>
            <a:cxnSpLocks/>
          </p:cNvCxnSpPr>
          <p:nvPr/>
        </p:nvCxnSpPr>
        <p:spPr bwMode="auto">
          <a:xfrm>
            <a:off x="3018408" y="4856085"/>
            <a:ext cx="4935984" cy="107419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F082000B-4FB6-403D-9234-3B170CE6400A}"/>
              </a:ext>
            </a:extLst>
          </p:cNvPr>
          <p:cNvCxnSpPr>
            <a:cxnSpLocks/>
          </p:cNvCxnSpPr>
          <p:nvPr/>
        </p:nvCxnSpPr>
        <p:spPr bwMode="auto">
          <a:xfrm>
            <a:off x="5514512" y="4520214"/>
            <a:ext cx="243988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6E14A47-9FDA-434A-9348-21AF3CC5BD82}"/>
              </a:ext>
            </a:extLst>
          </p:cNvPr>
          <p:cNvCxnSpPr>
            <a:cxnSpLocks/>
          </p:cNvCxnSpPr>
          <p:nvPr/>
        </p:nvCxnSpPr>
        <p:spPr bwMode="auto">
          <a:xfrm flipV="1">
            <a:off x="3916532" y="4166537"/>
            <a:ext cx="4045819" cy="1177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9008810-0F5C-471B-A1D8-E88284C5CD22}"/>
              </a:ext>
            </a:extLst>
          </p:cNvPr>
          <p:cNvCxnSpPr>
            <a:cxnSpLocks/>
          </p:cNvCxnSpPr>
          <p:nvPr/>
        </p:nvCxnSpPr>
        <p:spPr bwMode="auto">
          <a:xfrm>
            <a:off x="3286218" y="2957003"/>
            <a:ext cx="4668174" cy="25444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F55BCD4-C3B3-4444-9B1D-21F551D89B75}"/>
              </a:ext>
            </a:extLst>
          </p:cNvPr>
          <p:cNvCxnSpPr>
            <a:cxnSpLocks/>
          </p:cNvCxnSpPr>
          <p:nvPr/>
        </p:nvCxnSpPr>
        <p:spPr bwMode="auto">
          <a:xfrm flipV="1">
            <a:off x="2608396" y="781235"/>
            <a:ext cx="5345996" cy="120487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EC04467-46C5-4410-8870-C22891D10ACB}"/>
              </a:ext>
            </a:extLst>
          </p:cNvPr>
          <p:cNvCxnSpPr>
            <a:cxnSpLocks/>
          </p:cNvCxnSpPr>
          <p:nvPr/>
        </p:nvCxnSpPr>
        <p:spPr bwMode="auto">
          <a:xfrm flipV="1">
            <a:off x="3543670" y="1171852"/>
            <a:ext cx="4410722" cy="7237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21FEBFD-DE35-46E9-9BE2-C6ED9678EEFF}"/>
              </a:ext>
            </a:extLst>
          </p:cNvPr>
          <p:cNvCxnSpPr>
            <a:cxnSpLocks/>
          </p:cNvCxnSpPr>
          <p:nvPr/>
        </p:nvCxnSpPr>
        <p:spPr bwMode="auto">
          <a:xfrm>
            <a:off x="4511336" y="2094056"/>
            <a:ext cx="3451015" cy="3745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CBCE59-7FBA-45FA-AD8E-1DE96D489877}"/>
              </a:ext>
            </a:extLst>
          </p:cNvPr>
          <p:cNvSpPr txBox="1"/>
          <p:nvPr/>
        </p:nvSpPr>
        <p:spPr>
          <a:xfrm>
            <a:off x="7954392" y="523967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Доп. кнопка (не используется)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DD062-454A-4883-BA2D-A016096DE0A1}"/>
              </a:ext>
            </a:extLst>
          </p:cNvPr>
          <p:cNvSpPr txBox="1"/>
          <p:nvPr/>
        </p:nvSpPr>
        <p:spPr>
          <a:xfrm>
            <a:off x="7954392" y="975482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Светодиоды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3EBE2F-65A9-4300-89FB-B0F12F5561D0}"/>
              </a:ext>
            </a:extLst>
          </p:cNvPr>
          <p:cNvSpPr txBox="1"/>
          <p:nvPr/>
        </p:nvSpPr>
        <p:spPr>
          <a:xfrm>
            <a:off x="7997096" y="1928117"/>
            <a:ext cx="2687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Кнопка для тестирования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C700F7-7758-4DB2-BC68-5C52DAC681A6}"/>
              </a:ext>
            </a:extLst>
          </p:cNvPr>
          <p:cNvSpPr txBox="1"/>
          <p:nvPr/>
        </p:nvSpPr>
        <p:spPr>
          <a:xfrm>
            <a:off x="7997096" y="3026779"/>
            <a:ext cx="14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Nano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322D7F-2C94-4697-9277-D8B4FF2B03AB}"/>
              </a:ext>
            </a:extLst>
          </p:cNvPr>
          <p:cNvSpPr txBox="1"/>
          <p:nvPr/>
        </p:nvSpPr>
        <p:spPr>
          <a:xfrm>
            <a:off x="7997096" y="394123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HW-612</a:t>
            </a:r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37DA48-0401-4869-944F-8D96FCD08A8B}"/>
              </a:ext>
            </a:extLst>
          </p:cNvPr>
          <p:cNvSpPr txBox="1"/>
          <p:nvPr/>
        </p:nvSpPr>
        <p:spPr>
          <a:xfrm>
            <a:off x="7971319" y="433554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SV610</a:t>
            </a:r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88BC52-34E5-4E03-8321-51AB413421C6}"/>
              </a:ext>
            </a:extLst>
          </p:cNvPr>
          <p:cNvSpPr txBox="1"/>
          <p:nvPr/>
        </p:nvSpPr>
        <p:spPr>
          <a:xfrm>
            <a:off x="8024475" y="5744263"/>
            <a:ext cx="189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Модуль </a:t>
            </a:r>
            <a:r>
              <a:rPr lang="en-US" dirty="0"/>
              <a:t>SD-</a:t>
            </a:r>
            <a:r>
              <a:rPr lang="ru-RU" dirty="0"/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165379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31B254EE-69D5-4846-9B77-E0CCEA646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273630"/>
            <a:ext cx="8229024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>
                <a:latin typeface="Arial" panose="020B0604020202020204" pitchFamily="34" charset="0"/>
              </a:rPr>
              <a:t>Панель управления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ED7A9248-138B-4C9D-8528-4808CD19A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049" y="1604329"/>
            <a:ext cx="8229024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31800" indent="-3222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endParaRPr lang="ru-RU" altLang="ru-RU" sz="2400" dirty="0">
              <a:latin typeface="Arial" panose="020B0604020202020204" pitchFamily="34" charset="0"/>
            </a:endParaRP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1 – кнопка для тестирования;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2 – доп. кнопка (не используется);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3 – светодиодный индикатор;</a:t>
            </a:r>
          </a:p>
          <a:p>
            <a:pPr marL="99372" indent="0" defTabSz="407571" fontAlgn="base" hangingPunct="0">
              <a:lnSpc>
                <a:spcPct val="90000"/>
              </a:lnSpc>
              <a:spcBef>
                <a:spcPts val="1293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2400" dirty="0">
                <a:latin typeface="Arial" panose="020B0604020202020204" pitchFamily="34" charset="0"/>
              </a:rPr>
              <a:t>4 – </a:t>
            </a:r>
            <a:r>
              <a:rPr lang="en-US" altLang="ru-RU" sz="2400" dirty="0">
                <a:latin typeface="Arial" panose="020B0604020202020204" pitchFamily="34" charset="0"/>
              </a:rPr>
              <a:t>micro USB </a:t>
            </a:r>
            <a:r>
              <a:rPr lang="ru-RU" altLang="ru-RU" sz="2400" dirty="0">
                <a:latin typeface="Arial" panose="020B0604020202020204" pitchFamily="34" charset="0"/>
              </a:rPr>
              <a:t>для прошивки МК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70163B25-DC36-482E-8B5C-F6416918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02" y="1142041"/>
            <a:ext cx="3208657" cy="469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E89CD55-B200-41B7-8A3E-DF0D06F14A47}"/>
              </a:ext>
            </a:extLst>
          </p:cNvPr>
          <p:cNvGrpSpPr/>
          <p:nvPr/>
        </p:nvGrpSpPr>
        <p:grpSpPr>
          <a:xfrm>
            <a:off x="9134423" y="3038802"/>
            <a:ext cx="446040" cy="256680"/>
            <a:chOff x="9134423" y="3038802"/>
            <a:chExt cx="4460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B6FFDFAA-DEBA-40B2-B682-1BAE13BC7A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14:cNvPr>
                <p14:cNvContentPartPr/>
                <p14:nvPr/>
              </p14:nvContentPartPr>
              <p14:xfrm>
                <a:off x="9321263" y="3106842"/>
                <a:ext cx="360" cy="360"/>
              </p14:xfrm>
            </p:contentPart>
          </mc:Choice>
          <mc:Fallback xmlns=""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B7100196-3DE2-4FD8-8828-E9DFA09CE6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58263" y="30438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14:cNvPr>
                <p14:cNvContentPartPr/>
                <p14:nvPr/>
              </p14:nvContentPartPr>
              <p14:xfrm>
                <a:off x="9134423" y="3038802"/>
                <a:ext cx="446040" cy="256680"/>
              </p14:xfrm>
            </p:contentPart>
          </mc:Choice>
          <mc:Fallback xmlns=""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F9C80379-74BC-411B-B58B-91EFC4D2A5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1783" y="2976162"/>
                  <a:ext cx="57168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14:cNvPr>
              <p14:cNvContentPartPr/>
              <p14:nvPr/>
            </p14:nvContentPartPr>
            <p14:xfrm>
              <a:off x="9107423" y="3848442"/>
              <a:ext cx="196200" cy="297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F1F4F50-A657-4B86-971C-7EF7B87E49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44783" y="3785802"/>
                <a:ext cx="3218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14:cNvPr>
              <p14:cNvContentPartPr/>
              <p14:nvPr/>
            </p14:nvContentPartPr>
            <p14:xfrm>
              <a:off x="9308663" y="3814602"/>
              <a:ext cx="324000" cy="351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BAF397FA-1345-4A13-B0B2-7A62B07036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46023" y="3751962"/>
                <a:ext cx="44964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14:cNvPr>
              <p14:cNvContentPartPr/>
              <p14:nvPr/>
            </p14:nvContentPartPr>
            <p14:xfrm>
              <a:off x="9791783" y="4092162"/>
              <a:ext cx="360" cy="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B365A66E-783A-4CE4-B056-85E2BEE3D0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9143" y="40295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14:cNvPr>
              <p14:cNvContentPartPr/>
              <p14:nvPr/>
            </p14:nvContentPartPr>
            <p14:xfrm>
              <a:off x="9787463" y="4001802"/>
              <a:ext cx="234720" cy="7380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3F5A3879-013A-4CBE-905B-4D01150D54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24823" y="3938802"/>
                <a:ext cx="360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14:cNvPr>
              <p14:cNvContentPartPr/>
              <p14:nvPr/>
            </p14:nvContentPartPr>
            <p14:xfrm>
              <a:off x="9161423" y="4226802"/>
              <a:ext cx="408240" cy="44568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A7EBADED-7F15-48DB-A45B-1A3576E186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98423" y="4163802"/>
                <a:ext cx="533880" cy="5713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6380CD-65AC-4559-8410-264369FE7C48}"/>
              </a:ext>
            </a:extLst>
          </p:cNvPr>
          <p:cNvSpPr txBox="1"/>
          <p:nvPr/>
        </p:nvSpPr>
        <p:spPr>
          <a:xfrm>
            <a:off x="7981821" y="2401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9770B-1942-4081-BA6B-CD2CCB16FEAF}"/>
              </a:ext>
            </a:extLst>
          </p:cNvPr>
          <p:cNvSpPr txBox="1"/>
          <p:nvPr/>
        </p:nvSpPr>
        <p:spPr>
          <a:xfrm>
            <a:off x="9253113" y="3106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945842-893A-4E7C-94A5-7FC5B4226802}"/>
              </a:ext>
            </a:extLst>
          </p:cNvPr>
          <p:cNvSpPr txBox="1"/>
          <p:nvPr/>
        </p:nvSpPr>
        <p:spPr>
          <a:xfrm>
            <a:off x="9214700" y="42682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BA54A26-E5F2-4559-A049-E16192386F56}"/>
              </a:ext>
            </a:extLst>
          </p:cNvPr>
          <p:cNvCxnSpPr/>
          <p:nvPr/>
        </p:nvCxnSpPr>
        <p:spPr bwMode="auto">
          <a:xfrm flipV="1">
            <a:off x="8247355" y="2183907"/>
            <a:ext cx="355107" cy="36398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0ECDF87-EADE-4ADC-8438-917F45DC27E6}"/>
              </a:ext>
            </a:extLst>
          </p:cNvPr>
          <p:cNvCxnSpPr>
            <a:cxnSpLocks/>
          </p:cNvCxnSpPr>
          <p:nvPr/>
        </p:nvCxnSpPr>
        <p:spPr bwMode="auto">
          <a:xfrm>
            <a:off x="8797890" y="3077186"/>
            <a:ext cx="487086" cy="1964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DA05953-DF69-429C-B0AA-60C3F6D5E96A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V="1">
            <a:off x="8850416" y="4452888"/>
            <a:ext cx="364284" cy="656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6E2D335-3C3D-491A-96A0-C72BC767880E}"/>
              </a:ext>
            </a:extLst>
          </p:cNvPr>
          <p:cNvSpPr txBox="1"/>
          <p:nvPr/>
        </p:nvSpPr>
        <p:spPr>
          <a:xfrm>
            <a:off x="8060924" y="38146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DD676F8-71EE-4416-A727-CFA9BB779000}"/>
              </a:ext>
            </a:extLst>
          </p:cNvPr>
          <p:cNvCxnSpPr>
            <a:cxnSpLocks/>
            <a:stCxn id="28" idx="3"/>
          </p:cNvCxnSpPr>
          <p:nvPr/>
        </p:nvCxnSpPr>
        <p:spPr bwMode="auto">
          <a:xfrm flipV="1">
            <a:off x="8362610" y="3701988"/>
            <a:ext cx="309820" cy="2972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0C2BA8B-9F26-4849-A5A1-BC149A912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312" y="-15841"/>
            <a:ext cx="8229024" cy="213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Расчет энергопотребления</a:t>
            </a:r>
            <a:br>
              <a:rPr lang="ru-RU" altLang="ru-RU" sz="1633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400" dirty="0">
                <a:latin typeface="Arial" panose="020B0604020202020204" pitchFamily="34" charset="0"/>
              </a:rPr>
              <a:t>Время полета 1 минута, общее время работы 3 минуты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kumimoji="0" lang="ru-RU" altLang="ru-RU" sz="16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18,7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06" name="Group 2">
                <a:extLst>
                  <a:ext uri="{FF2B5EF4-FFF2-40B4-BE49-F238E27FC236}">
                    <a16:creationId xmlns:a16="http://schemas.microsoft.com/office/drawing/2014/main" id="{C18E9942-18AB-43BB-AA24-E9A09A9C9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7950132"/>
                  </p:ext>
                </p:extLst>
              </p:nvPr>
            </p:nvGraphicFramePr>
            <p:xfrm>
              <a:off x="1505707" y="1979302"/>
              <a:ext cx="9180585" cy="4243373"/>
            </p:xfrm>
            <a:graphic>
              <a:graphicData uri="http://schemas.openxmlformats.org/drawingml/2006/table">
                <a:tbl>
                  <a:tblPr/>
                  <a:tblGrid>
                    <a:gridCol w="2294402">
                      <a:extLst>
                        <a:ext uri="{9D8B030D-6E8A-4147-A177-3AD203B41FA5}">
                          <a16:colId xmlns:a16="http://schemas.microsoft.com/office/drawing/2014/main" val="2061546749"/>
                        </a:ext>
                      </a:extLst>
                    </a:gridCol>
                    <a:gridCol w="2294402">
                      <a:extLst>
                        <a:ext uri="{9D8B030D-6E8A-4147-A177-3AD203B41FA5}">
                          <a16:colId xmlns:a16="http://schemas.microsoft.com/office/drawing/2014/main" val="3430057823"/>
                        </a:ext>
                      </a:extLst>
                    </a:gridCol>
                    <a:gridCol w="2295891">
                      <a:extLst>
                        <a:ext uri="{9D8B030D-6E8A-4147-A177-3AD203B41FA5}">
                          <a16:colId xmlns:a16="http://schemas.microsoft.com/office/drawing/2014/main" val="1406198577"/>
                        </a:ext>
                      </a:extLst>
                    </a:gridCol>
                    <a:gridCol w="2295890">
                      <a:extLst>
                        <a:ext uri="{9D8B030D-6E8A-4147-A177-3AD203B41FA5}">
                          <a16:colId xmlns:a16="http://schemas.microsoft.com/office/drawing/2014/main" val="4003422372"/>
                        </a:ext>
                      </a:extLst>
                    </a:gridCol>
                  </a:tblGrid>
                  <a:tr h="804356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Модули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/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обозначения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</a:t>
                          </a:r>
                          <a:r>
                            <a:rPr kumimoji="0" lang="en-US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*</a:t>
                          </a: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Время работы, ч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Потребление за полет, mA</a:t>
                          </a:r>
                        </a:p>
                      </a:txBody>
                      <a:tcPr marL="82953" marR="82953" marT="41476" marB="41476" anchor="ctr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4F81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457557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Микроконтроллер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3,12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210807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HW-612</a:t>
                          </a:r>
                          <a:endParaRPr kumimoji="0" lang="ru-RU" altLang="ru-RU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1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2047596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Передатчик S</a:t>
                          </a:r>
                          <a:r>
                            <a:rPr kumimoji="0" lang="en-US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V</a:t>
                          </a: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610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95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4,56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81336"/>
                      </a:ext>
                    </a:extLst>
                  </a:tr>
                  <a:tr h="49498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Сервомотор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500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0,005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2,5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9ECF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7139433"/>
                      </a:ext>
                    </a:extLst>
                  </a:tr>
                  <a:tr h="588518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Светодиоды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22*8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0,048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8,448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065311"/>
                      </a:ext>
                    </a:extLst>
                  </a:tr>
                  <a:tr h="589957"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l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Итог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r>
                            <a:rPr kumimoji="0" lang="ru-RU" altLang="ru-RU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XO Oriel" pitchFamily="16" charset="0"/>
                              <a:ea typeface="Microsoft YaHei" panose="020B0503020204020204" pitchFamily="34" charset="-122"/>
                            </a:rPr>
                            <a:t>837</a:t>
                          </a: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142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8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1pPr>
                          <a:lvl2pPr>
                            <a:spcBef>
                              <a:spcPts val="113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2pPr>
                          <a:lvl3pPr>
                            <a:spcBef>
                              <a:spcPts val="850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3pPr>
                          <a:lvl4pPr>
                            <a:spcBef>
                              <a:spcPts val="575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4pPr>
                          <a:lvl5pPr>
                            <a:spcBef>
                              <a:spcPts val="288"/>
                            </a:spcBef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5pPr>
                          <a:lvl6pPr marL="25146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6pPr>
                          <a:lvl7pPr marL="29718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7pPr>
                          <a:lvl8pPr marL="34290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8pPr>
                          <a:lvl9pPr marL="3886200" indent="-228600" defTabSz="449263" fontAlgn="base" hangingPunct="0">
                            <a:lnSpc>
                              <a:spcPct val="98000"/>
                            </a:lnSpc>
                            <a:spcBef>
                              <a:spcPts val="288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XO Oriel" pitchFamily="16" charset="0"/>
                              <a:ea typeface="Microsoft YaHei" panose="020B0503020204020204" pitchFamily="34" charset="-122"/>
                            </a:defRPr>
                          </a:lvl9pPr>
                        </a:lstStyle>
                        <a:p>
                          <a:pPr marL="0" marR="0" lvl="0" indent="0" algn="ctr" defTabSz="449263" rtl="0" eaLnBrk="1" fontAlgn="base" latinLnBrk="0" hangingPunct="0">
                            <a:lnSpc>
                              <a:spcPct val="98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buNone/>
                            <a:tabLst>
                              <a:tab pos="449263" algn="l"/>
                              <a:tab pos="898525" algn="l"/>
                              <a:tab pos="1347788" algn="l"/>
                              <a:tab pos="1797050" algn="l"/>
                              <a:tab pos="2246313" algn="l"/>
                              <a:tab pos="2695575" algn="l"/>
                              <a:tab pos="3144838" algn="l"/>
                              <a:tab pos="3594100" algn="l"/>
                              <a:tab pos="4043363" algn="l"/>
                              <a:tab pos="4492625" algn="l"/>
                              <a:tab pos="4941888" algn="l"/>
                              <a:tab pos="5391150" algn="l"/>
                              <a:tab pos="5840413" algn="l"/>
                              <a:tab pos="6289675" algn="l"/>
                              <a:tab pos="6738938" algn="l"/>
                              <a:tab pos="7188200" algn="l"/>
                              <a:tab pos="7637463" algn="l"/>
                              <a:tab pos="8086725" algn="l"/>
                              <a:tab pos="8535988" algn="l"/>
                              <a:tab pos="8985250" algn="l"/>
                              <a:tab pos="9434513" algn="l"/>
                            </a:tabLst>
                          </a:pPr>
                          <a:endParaRPr kumimoji="0" lang="ru-RU" altLang="ru-RU" sz="1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XO Oriel" pitchFamily="16" charset="0"/>
                            <a:ea typeface="Microsoft YaHei" panose="020B0503020204020204" pitchFamily="34" charset="-122"/>
                          </a:endParaRPr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D0D8E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82953" marR="82953" marT="41476" marB="41476" horzOverflow="overflow">
                        <a:lnL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24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592" t="-619588" r="-531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7369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9C963-936C-425B-9681-3E6C9FE74483}"/>
              </a:ext>
            </a:extLst>
          </p:cNvPr>
          <p:cNvSpPr txBox="1"/>
          <p:nvPr/>
        </p:nvSpPr>
        <p:spPr>
          <a:xfrm>
            <a:off x="6838636" y="6222675"/>
            <a:ext cx="384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- </a:t>
            </a:r>
            <a:r>
              <a:rPr lang="ru-RU" dirty="0"/>
              <a:t>рассмотрены пиковые значения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Температура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2F3776-5603-4C7F-880E-25A0D8189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27" y="1373179"/>
            <a:ext cx="8783308" cy="52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23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Давление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662551-21D2-42E9-A5C7-94EC9B35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96" y="1505886"/>
            <a:ext cx="8695310" cy="50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5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6B0EEB-7301-46F8-AABC-C3EC6A50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86" y="1349407"/>
            <a:ext cx="8714995" cy="51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93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2638D-6E16-4756-A98F-1FC806C0A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/>
              <a:t>Состав команды: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956AF-A46A-44E3-B9A2-A23767D5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8" y="2132676"/>
            <a:ext cx="4855067" cy="35471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BE2605-8118-4BE6-90B4-3DE432F78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184" y="2132676"/>
            <a:ext cx="4752616" cy="3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763BA-50C5-40EB-8ED1-3A3220190ECD}"/>
              </a:ext>
            </a:extLst>
          </p:cNvPr>
          <p:cNvSpPr txBox="1"/>
          <p:nvPr/>
        </p:nvSpPr>
        <p:spPr>
          <a:xfrm>
            <a:off x="600618" y="6060887"/>
            <a:ext cx="485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Даниил Сазонов, 17 лет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52BEB-7506-4AE5-B407-E1A19EB0C6F4}"/>
              </a:ext>
            </a:extLst>
          </p:cNvPr>
          <p:cNvSpPr txBox="1"/>
          <p:nvPr/>
        </p:nvSpPr>
        <p:spPr>
          <a:xfrm>
            <a:off x="6633865" y="6060887"/>
            <a:ext cx="4752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Алексей Аукенов, 14 лет</a:t>
            </a:r>
          </a:p>
        </p:txBody>
      </p:sp>
    </p:spTree>
    <p:extLst>
      <p:ext uri="{BB962C8B-B14F-4D97-AF65-F5344CB8AC3E}">
        <p14:creationId xmlns:p14="http://schemas.microsoft.com/office/powerpoint/2010/main" val="112149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Вертикальное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75EE47-97A9-4B76-A686-E646674D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56" y="1417109"/>
            <a:ext cx="8604538" cy="5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CBFCD-5B48-47AC-9DCA-2AD0499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Горизонтальное ускорение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FFA364-0F0F-4388-9C5C-593900937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16" y="1417109"/>
            <a:ext cx="8822397" cy="520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D647F-6292-486F-AB99-EC236FD9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радиопередачи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7B3F0-8C78-4126-AFF9-E284D9046F4B}"/>
              </a:ext>
            </a:extLst>
          </p:cNvPr>
          <p:cNvSpPr txBox="1"/>
          <p:nvPr/>
        </p:nvSpPr>
        <p:spPr>
          <a:xfrm>
            <a:off x="608641" y="3195962"/>
            <a:ext cx="1097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файле с телеметрией, записанной на </a:t>
            </a:r>
            <a:r>
              <a:rPr lang="en-US" dirty="0"/>
              <a:t>SD </a:t>
            </a:r>
            <a:r>
              <a:rPr lang="ru-RU" dirty="0"/>
              <a:t>карту спутника, находится 333 записи, а в файле, записанном на земле по данным, полученным по радиоканалу – 188 записей. Таким образом, около 56% процентов пакетов были утеряны. Изучив данные телеметрии, записанные на земле, заметно, что связь пропала на высоте 6,52 метра, за секунду до приземления. Это можно связать с уходом приемной антенны из зоны покрытия передающего модуля, а также потерей прямой видимости.</a:t>
            </a:r>
          </a:p>
        </p:txBody>
      </p:sp>
    </p:spTree>
    <p:extLst>
      <p:ext uri="{BB962C8B-B14F-4D97-AF65-F5344CB8AC3E}">
        <p14:creationId xmlns:p14="http://schemas.microsoft.com/office/powerpoint/2010/main" val="3870491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ADA3F-20F9-4BC3-B775-A8A8062E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6" y="0"/>
            <a:ext cx="10887063" cy="674703"/>
          </a:xfrm>
        </p:spPr>
        <p:txBody>
          <a:bodyPr/>
          <a:lstStyle/>
          <a:p>
            <a:r>
              <a:rPr lang="ru-RU" dirty="0"/>
              <a:t>Обнаруженные недостатки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51680D-E283-43D7-AE6E-614FFAB30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70" y="674703"/>
            <a:ext cx="5540263" cy="61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3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A57DD4-A834-4A89-9F46-298752EC4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18" y="614104"/>
            <a:ext cx="7395099" cy="50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BBCF5-7371-402B-92D0-A41E2080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ru-RU" sz="4800" b="1" dirty="0"/>
              <a:t>Технические задачи</a:t>
            </a:r>
            <a:endParaRPr lang="ru-RU" sz="48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FCC3-648B-4027-B5B6-A2AD07F7C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Разработать, создать и протестировать механизм системы спасения (СС)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Рассчитать и сшить парашют для СС отсека полезной нагрузки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Собрать, спаять и протестировать электронную часть (ЭЧ) на базе Arduino Nano</a:t>
            </a:r>
            <a:r>
              <a:rPr lang="en-US" altLang="ru-RU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чтобы парашют для спасения отсека с полезной нагрузкой (ОПН) был раскрыт на высоте 50 м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Запрограммировать микроконтроллер так,  чтобы он передавал по радиоканалу на приёмную станцию телеметрию с информацией о температуре, давлении, высоте, линейном и угловом ускорении в соответствии с форматом телеметрии и записи данных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Обеспечить функционирование панели управления и индикации соответственно с регламентом тестирования</a:t>
            </a:r>
            <a:r>
              <a:rPr lang="en-US" altLang="ru-RU" sz="2800" dirty="0">
                <a:latin typeface="Calibri" panose="020F0502020204030204" pitchFamily="34" charset="0"/>
              </a:rPr>
              <a:t>;</a:t>
            </a:r>
            <a:endParaRPr lang="ru-RU" altLang="ru-RU" sz="2800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825"/>
              </a:spcBef>
              <a:buFont typeface="Times New Roman" panose="02020603050405020304" pitchFamily="18" charset="0"/>
              <a:buAutoNum type="arabicPeriod"/>
            </a:pPr>
            <a:r>
              <a:rPr lang="ru-RU" altLang="ru-RU" sz="2800" dirty="0">
                <a:latin typeface="Calibri" panose="020F0502020204030204" pitchFamily="34" charset="0"/>
              </a:rPr>
              <a:t> Провести испытания спутника в сборе</a:t>
            </a:r>
            <a:r>
              <a:rPr lang="en-US" altLang="ru-RU" dirty="0">
                <a:latin typeface="Calibri" panose="020F0502020204030204" pitchFamily="34" charset="0"/>
              </a:rPr>
              <a:t>.</a:t>
            </a:r>
            <a:br>
              <a:rPr lang="ru-RU" altLang="ru-RU" dirty="0">
                <a:latin typeface="Arial" panose="020B0604020202020204" pitchFamily="34" charset="0"/>
                <a:cs typeface="DejaVu Sans" charset="0"/>
              </a:rPr>
            </a:br>
            <a:r>
              <a:rPr lang="ru-RU" altLang="ru-RU" sz="2800" dirty="0">
                <a:latin typeface="Calibri" panose="020F0502020204030204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ts val="825"/>
              </a:spcBef>
              <a:buClrTx/>
              <a:buSzTx/>
              <a:buFontTx/>
              <a:buNone/>
            </a:pPr>
            <a:endParaRPr lang="ru-RU" altLang="ru-RU" sz="2800" dirty="0">
              <a:cs typeface="DejaVu Sans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54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Система спасения в сборе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157372F-2A4A-475E-A0DD-F475B8930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436" y="1325563"/>
            <a:ext cx="6249880" cy="547924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144379" y="2136338"/>
            <a:ext cx="50490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– сложенный парашют;</a:t>
            </a:r>
          </a:p>
          <a:p>
            <a:r>
              <a:rPr lang="ru-RU" dirty="0"/>
              <a:t>2 – крышка пружины;</a:t>
            </a:r>
          </a:p>
          <a:p>
            <a:r>
              <a:rPr lang="ru-RU" dirty="0"/>
              <a:t>3 – пружина;</a:t>
            </a:r>
          </a:p>
          <a:p>
            <a:r>
              <a:rPr lang="ru-RU" dirty="0"/>
              <a:t>4 – болт, удерживающий пружину;</a:t>
            </a:r>
          </a:p>
          <a:p>
            <a:r>
              <a:rPr lang="ru-RU" dirty="0"/>
              <a:t>5 – отсек с крышкой, где располагается </a:t>
            </a:r>
          </a:p>
          <a:p>
            <a:r>
              <a:rPr lang="ru-RU" dirty="0"/>
              <a:t>       сервомотор;</a:t>
            </a:r>
          </a:p>
          <a:p>
            <a:r>
              <a:rPr lang="ru-RU" dirty="0"/>
              <a:t>6 – сервомотор;</a:t>
            </a:r>
          </a:p>
          <a:p>
            <a:r>
              <a:rPr lang="ru-RU" dirty="0"/>
              <a:t>7 – спутник (срез);</a:t>
            </a:r>
          </a:p>
          <a:p>
            <a:r>
              <a:rPr lang="ru-RU" dirty="0"/>
              <a:t>8 – провод от сервомотора.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1A65E1C4-AC90-4F92-A3C1-BAF53F73AB9B}"/>
                  </a:ext>
                </a:extLst>
              </p14:cNvPr>
              <p14:cNvContentPartPr/>
              <p14:nvPr/>
            </p14:nvContentPartPr>
            <p14:xfrm>
              <a:off x="7119503" y="5743482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1A65E1C4-AC90-4F92-A3C1-BAF53F73AB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0863" y="57344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FB84912E-9F81-418F-B047-AE971A94D46F}"/>
                  </a:ext>
                </a:extLst>
              </p14:cNvPr>
              <p14:cNvContentPartPr/>
              <p14:nvPr/>
            </p14:nvContentPartPr>
            <p14:xfrm>
              <a:off x="7146143" y="5707842"/>
              <a:ext cx="360" cy="3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FB84912E-9F81-418F-B047-AE971A94D4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7503" y="5699202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162DBA45-7907-4B6C-8CF6-54AF11E49463}"/>
              </a:ext>
            </a:extLst>
          </p:cNvPr>
          <p:cNvCxnSpPr>
            <a:cxnSpLocks/>
          </p:cNvCxnSpPr>
          <p:nvPr/>
        </p:nvCxnSpPr>
        <p:spPr>
          <a:xfrm flipV="1">
            <a:off x="7146143" y="5406502"/>
            <a:ext cx="1234377" cy="3013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FD62EEFA-B8AE-4EA1-BDAF-72C5F8D54B8C}"/>
              </a:ext>
            </a:extLst>
          </p:cNvPr>
          <p:cNvCxnSpPr>
            <a:cxnSpLocks/>
          </p:cNvCxnSpPr>
          <p:nvPr/>
        </p:nvCxnSpPr>
        <p:spPr>
          <a:xfrm flipV="1">
            <a:off x="6096000" y="5707842"/>
            <a:ext cx="1050143" cy="5242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88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B18CC-67AE-4652-A2D3-8280315A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Система спасения после выброса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55B01-5801-4B41-A499-346665890413}"/>
              </a:ext>
            </a:extLst>
          </p:cNvPr>
          <p:cNvSpPr txBox="1"/>
          <p:nvPr/>
        </p:nvSpPr>
        <p:spPr>
          <a:xfrm>
            <a:off x="206522" y="1778561"/>
            <a:ext cx="50490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1* - парашют;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– крышка пружины;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– пружина;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– болт, удерживающий пружину;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– отсек с крышкой, где располагается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сервомотора;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 – сервомотор;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 – спутник (срез);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– провод от сервомотора.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* - на схеме не указан, т.к уже выпущен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006F6D1-2A7C-48C2-B9D7-C646DBA31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79" y="1325563"/>
            <a:ext cx="5481031" cy="54303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9E2900-B06F-494B-91F7-A56720D1BDDC}"/>
              </a:ext>
            </a:extLst>
          </p:cNvPr>
          <p:cNvSpPr txBox="1"/>
          <p:nvPr/>
        </p:nvSpPr>
        <p:spPr>
          <a:xfrm>
            <a:off x="8112656" y="139817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004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A9C650-0391-40E0-B598-ACCE5A99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4000" dirty="0">
                <a:latin typeface="Calibri Light" panose="020F0302020204030204" pitchFamily="34" charset="0"/>
              </a:rPr>
              <a:t>Парашют для СС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7A3B1F-F975-4DA5-9D2D-292701D59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43" y="1417109"/>
            <a:ext cx="3714149" cy="4952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/>
              <p:nvPr/>
            </p:nvSpPr>
            <p:spPr>
              <a:xfrm>
                <a:off x="905496" y="1620635"/>
                <a:ext cx="7032047" cy="567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FEF5F5-8786-4EEA-A7DA-85E6B3A3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96" y="1620635"/>
                <a:ext cx="7032047" cy="567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/>
              <p:nvPr/>
            </p:nvSpPr>
            <p:spPr>
              <a:xfrm>
                <a:off x="555840" y="2697694"/>
                <a:ext cx="7397235" cy="407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масса спускаемого объекта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=420 г=0,42 кг</m:t>
                    </m:r>
                  </m:oMath>
                </a14:m>
                <a:endParaRPr lang="ru-RU" altLang="ru-RU" sz="1800" dirty="0">
                  <a:latin typeface="Times New Roman" panose="02020603050405020304" pitchFamily="18" charset="0"/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= ускорение свободного падения </a:t>
                </a:r>
                <a14:m>
                  <m:oMath xmlns:m="http://schemas.openxmlformats.org/officeDocument/2006/math">
                    <m:r>
                      <a:rPr lang="ru-RU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9,81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с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latin typeface="Times New Roman" panose="02020603050405020304" pitchFamily="18" charset="0"/>
                    <a:cs typeface="DejaVu Sans" charset="0"/>
                  </a:rPr>
                  <a:t> (на Земле)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коэффициент сопротивление парашюта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=1,3</m:t>
                    </m:r>
                  </m:oMath>
                </a14:m>
                <a:r>
                  <a:rPr lang="ru-RU" altLang="ru-RU" sz="1800" dirty="0">
                    <a:cs typeface="DejaVu Sans" charset="0"/>
                  </a:rPr>
                  <a:t> (для купольного)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altLang="ru-RU" sz="18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плотность воздуха </a:t>
                </a:r>
                <a14:m>
                  <m:oMath xmlns:m="http://schemas.openxmlformats.org/officeDocument/2006/math">
                    <m:r>
                      <a:rPr lang="ru-RU" altLang="ru-RU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≈</m:t>
                    </m:r>
                    <m:r>
                      <a:rPr lang="ru-RU" altLang="ru-RU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DejaVu Sans" charset="0"/>
                      </a:rPr>
                      <m:t>1,2 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кг</m:t>
                        </m:r>
                      </m:num>
                      <m:den>
                        <m:sSup>
                          <m:sSupPr>
                            <m:ctrlP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altLang="ru-RU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altLang="ru-RU" sz="1800" dirty="0">
                    <a:cs typeface="DejaVu Sans" charset="0"/>
                  </a:rPr>
                  <a:t> (с учетом атм. условий)</a:t>
                </a:r>
              </a:p>
              <a:p>
                <a:pPr algn="just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ru-RU" altLang="ru-RU" sz="1800" baseline="22000" dirty="0">
                    <a:cs typeface="DejaVu Sans" charset="0"/>
                  </a:rPr>
                  <a:t> </a:t>
                </a:r>
                <a:r>
                  <a:rPr lang="ru-RU" altLang="ru-RU" dirty="0">
                    <a:latin typeface="Times New Roman" panose="02020603050405020304" pitchFamily="18" charset="0"/>
                    <a:cs typeface="DejaVu Sans" charset="0"/>
                  </a:rPr>
                  <a:t>=</a:t>
                </a:r>
                <a:r>
                  <a:rPr lang="ru-RU" altLang="ru-RU" sz="1800" dirty="0">
                    <a:cs typeface="DejaVu Sans" charset="0"/>
                  </a:rPr>
                  <a:t> скорость снижения </a:t>
                </a:r>
                <a14:m>
                  <m:oMath xmlns:m="http://schemas.openxmlformats.org/officeDocument/2006/math">
                    <m:r>
                      <a:rPr lang="ru-RU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=8 </m:t>
                    </m:r>
                    <m:f>
                      <m:fPr>
                        <m:ctrlP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 altLang="ru-RU" sz="1800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den>
                    </m:f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>
                  <a:spcBef>
                    <a:spcPct val="0"/>
                  </a:spcBef>
                </a:pPr>
                <a:endParaRPr lang="en-US" altLang="ru-RU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𝑆</m:t>
                      </m:r>
                      <m:r>
                        <a:rPr lang="en-US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=</m:t>
                      </m:r>
                      <m:r>
                        <a:rPr lang="el-GR" altLang="ru-RU" sz="1800" i="1" smtClean="0">
                          <a:latin typeface="Cambria Math" panose="02040503050406030204" pitchFamily="18" charset="0"/>
                          <a:cs typeface="DejaVu Sans" charset="0"/>
                        </a:rPr>
                        <m:t>𝜋</m:t>
                      </m:r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(</m:t>
                      </m:r>
                      <m:sSup>
                        <m:sSupPr>
                          <m:ctrlP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ru-RU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ru-RU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ru-RU" sz="1800" i="1" smtClean="0">
                              <a:latin typeface="Cambria Math" panose="02040503050406030204" pitchFamily="18" charset="0"/>
                              <a:cs typeface="DejaVu Sans" charset="0"/>
                            </a:rPr>
                            <m:t>2</m:t>
                          </m:r>
                        </m:sup>
                      </m:sSup>
                      <m:r>
                        <a:rPr lang="en-US" altLang="ru-RU" sz="1800" b="0" i="1" smtClean="0">
                          <a:latin typeface="Cambria Math" panose="02040503050406030204" pitchFamily="18" charset="0"/>
                          <a:cs typeface="DejaVu Sans" charset="0"/>
                        </a:rPr>
                        <m:t>)</m:t>
                      </m:r>
                    </m:oMath>
                  </m:oMathPara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 </m:t>
                    </m:r>
                    <m:f>
                      <m:fPr>
                        <m:ctrlPr>
                          <a:rPr lang="en-US" alt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altLang="ru-RU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altLang="ru-R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ru-RU" sz="1800" dirty="0">
                    <a:cs typeface="DejaVu Sans" charset="0"/>
                  </a:rPr>
                  <a:t>, </a:t>
                </a:r>
                <a:r>
                  <a:rPr lang="ru-RU" altLang="ru-RU" sz="1800" dirty="0">
                    <a:cs typeface="DejaVu Sans" charset="0"/>
                  </a:rPr>
                  <a:t>из этого </a:t>
                </a:r>
                <a:r>
                  <a:rPr lang="ru-RU" altLang="ru-RU" dirty="0">
                    <a:cs typeface="DejaVu Sans" charset="0"/>
                  </a:rPr>
                  <a:t>следует</a:t>
                </a:r>
                <a:r>
                  <a:rPr lang="ru-RU" altLang="ru-RU" sz="1800" dirty="0">
                    <a:cs typeface="DejaVu Sans" charset="0"/>
                  </a:rPr>
                  <a:t>, что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i="1" smtClean="0">
                        <a:latin typeface="Cambria Math" panose="02040503050406030204" pitchFamily="18" charset="0"/>
                        <a:cs typeface="DejaVu Sans" charset="0"/>
                      </a:rPr>
                      <m:t>=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15</m:t>
                    </m:r>
                    <m:r>
                      <m:rPr>
                        <m:sty m:val="p"/>
                      </m:rPr>
                      <a:rPr lang="en-US" altLang="ru-RU" sz="1800" b="0" i="0" smtClean="0">
                        <a:latin typeface="Cambria Math" panose="02040503050406030204" pitchFamily="18" charset="0"/>
                        <a:cs typeface="DejaVu Sans" charset="0"/>
                      </a:rPr>
                      <m:t>r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 </a:t>
                </a: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парашюта: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𝑅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=16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sz="1800" dirty="0">
                    <a:cs typeface="DejaVu Sans" charset="0"/>
                  </a:rPr>
                  <a:t>Итоговый радиус отверстия: </a:t>
                </a:r>
                <a14:m>
                  <m:oMath xmlns:m="http://schemas.openxmlformats.org/officeDocument/2006/math"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𝑟</m:t>
                    </m:r>
                    <m:r>
                      <a:rPr lang="en-US" altLang="ru-RU" sz="1800" b="0" i="1" smtClean="0">
                        <a:latin typeface="Cambria Math" panose="02040503050406030204" pitchFamily="18" charset="0"/>
                        <a:cs typeface="DejaVu Sans" charset="0"/>
                      </a:rPr>
                      <m:t>=1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pPr algn="just" eaLnBrk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ru-RU" altLang="ru-RU" dirty="0">
                    <a:cs typeface="DejaVu Sans" charset="0"/>
                  </a:rPr>
                  <a:t>Итоговый диаметр парашюта: </a:t>
                </a:r>
                <a14:m>
                  <m:oMath xmlns:m="http://schemas.openxmlformats.org/officeDocument/2006/math"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𝑑</m:t>
                    </m:r>
                    <m:r>
                      <a:rPr lang="en-US" altLang="ru-RU" b="0" i="1" smtClean="0">
                        <a:latin typeface="Cambria Math" panose="02040503050406030204" pitchFamily="18" charset="0"/>
                        <a:cs typeface="DejaVu Sans" charset="0"/>
                      </a:rPr>
                      <m:t>=32 см</m:t>
                    </m:r>
                  </m:oMath>
                </a14:m>
                <a:endParaRPr lang="ru-RU" altLang="ru-RU" sz="1800" dirty="0">
                  <a:cs typeface="DejaVu Sans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0FA004-D5AA-412D-9C31-9B779B0E8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40" y="2697694"/>
                <a:ext cx="7397235" cy="4074449"/>
              </a:xfrm>
              <a:prstGeom prst="rect">
                <a:avLst/>
              </a:prstGeom>
              <a:blipFill>
                <a:blip r:embed="rId4"/>
                <a:stretch>
                  <a:fillRect l="-659" t="-8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742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D09B83-99B8-4E83-8BF5-34D00F70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Сегмент парашюта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8B18EAF-E83D-4D3C-8798-E6EBB7CA2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212" y="1343818"/>
            <a:ext cx="7331573" cy="44862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4D8359-00F7-4DC0-B786-498C6B9B6690}"/>
              </a:ext>
            </a:extLst>
          </p:cNvPr>
          <p:cNvSpPr txBox="1"/>
          <p:nvPr/>
        </p:nvSpPr>
        <p:spPr>
          <a:xfrm>
            <a:off x="1883627" y="6267635"/>
            <a:ext cx="842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Расчеты выполнены по схемам и формулам, представленным в книге И. Соболева</a:t>
            </a:r>
          </a:p>
        </p:txBody>
      </p:sp>
    </p:spTree>
    <p:extLst>
      <p:ext uri="{BB962C8B-B14F-4D97-AF65-F5344CB8AC3E}">
        <p14:creationId xmlns:p14="http://schemas.microsoft.com/office/powerpoint/2010/main" val="1465414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4E35723-F502-4B52-9EE0-59DEFD908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2599" y="6356828"/>
            <a:ext cx="2056536" cy="364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6" tIns="40823" rIns="81646" bIns="40823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algn="r" defTabSz="407571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07571" algn="l"/>
                <a:tab pos="815142" algn="l"/>
                <a:tab pos="1222713" algn="l"/>
                <a:tab pos="1630284" algn="l"/>
                <a:tab pos="2037855" algn="l"/>
              </a:tabLst>
            </a:pPr>
            <a:endParaRPr lang="ru-RU" altLang="ru-RU" sz="1633" dirty="0">
              <a:latin typeface="Calibri" panose="020F0502020204030204" pitchFamily="34" charset="0"/>
              <a:cs typeface="DejaVu Sans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85D36F-CD12-4440-A3B7-38D52D51B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435" y="349958"/>
            <a:ext cx="8489691" cy="81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1pPr>
            <a:lvl2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2pPr>
            <a:lvl3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3pPr>
            <a:lvl4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4pPr>
            <a:lvl5pPr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8913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XO Oriel" pitchFamily="16" charset="0"/>
                <a:ea typeface="Microsoft YaHei" panose="020B0503020204020204" pitchFamily="34" charset="-122"/>
              </a:defRPr>
            </a:lvl9pPr>
          </a:lstStyle>
          <a:p>
            <a:pPr marL="171382" indent="-168502" algn="ctr" defTabSz="407571" fontAlgn="base" hangingPunct="0">
              <a:lnSpc>
                <a:spcPct val="90000"/>
              </a:lnSpc>
              <a:spcBef>
                <a:spcPts val="74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171382" algn="l"/>
                <a:tab pos="407571" algn="l"/>
                <a:tab pos="815142" algn="l"/>
                <a:tab pos="1222713" algn="l"/>
                <a:tab pos="1630284" algn="l"/>
                <a:tab pos="2037855" algn="l"/>
                <a:tab pos="2445426" algn="l"/>
                <a:tab pos="2852997" algn="l"/>
                <a:tab pos="3260568" algn="l"/>
                <a:tab pos="3668139" algn="l"/>
                <a:tab pos="4075709" algn="l"/>
                <a:tab pos="4483281" algn="l"/>
                <a:tab pos="4890851" algn="l"/>
                <a:tab pos="5298423" algn="l"/>
                <a:tab pos="5705993" algn="l"/>
                <a:tab pos="6113565" algn="l"/>
                <a:tab pos="6521135" algn="l"/>
                <a:tab pos="6928706" algn="l"/>
                <a:tab pos="7336277" algn="l"/>
                <a:tab pos="7743848" algn="l"/>
                <a:tab pos="8151419" algn="l"/>
              </a:tabLst>
            </a:pPr>
            <a:r>
              <a:rPr lang="ru-RU" altLang="ru-RU" sz="3992" dirty="0">
                <a:latin typeface="Arial" panose="020B0604020202020204" pitchFamily="34" charset="0"/>
              </a:rPr>
              <a:t>Пружина для системы спасения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133A6BC8-AA67-4484-ADAD-881B20E2A1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59840" y="4499033"/>
          <a:ext cx="7201" cy="137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r:id="rId4" imgW="8640" imgH="1520280" progId="">
                  <p:embed/>
                </p:oleObj>
              </mc:Choice>
              <mc:Fallback>
                <p:oleObj r:id="rId4" imgW="8640" imgH="1520280" progId="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133A6BC8-AA67-4484-ADAD-881B20E2A1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840" y="4499033"/>
                        <a:ext cx="7201" cy="1378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171" y="1883718"/>
                <a:ext cx="6179588" cy="4110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81646" tIns="40823" rIns="81646" bIns="40823">
                <a:spAutoFit/>
              </a:bodyPr>
              <a:lstStyle>
                <a:lvl1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  <a:tab pos="1347788" algn="l"/>
                    <a:tab pos="1797050" algn="l"/>
                    <a:tab pos="2246313" algn="l"/>
                    <a:tab pos="2695575" algn="l"/>
                    <a:tab pos="3144838" algn="l"/>
                    <a:tab pos="3594100" algn="l"/>
                    <a:tab pos="4043363" algn="l"/>
                    <a:tab pos="4492625" algn="l"/>
                    <a:tab pos="4941888" algn="l"/>
                    <a:tab pos="5391150" algn="l"/>
                  </a:tabLst>
                  <a:defRPr>
                    <a:solidFill>
                      <a:srgbClr val="000000"/>
                    </a:solidFill>
                    <a:latin typeface="XO Oriel" pitchFamily="16" charset="0"/>
                    <a:ea typeface="Microsoft YaHei" panose="020B0503020204020204" pitchFamily="34" charset="-122"/>
                  </a:defRPr>
                </a:lvl9pPr>
              </a:lstStyle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u="sng" dirty="0">
                    <a:latin typeface="Times New Roman" panose="02020603050405020304" pitchFamily="18" charset="0"/>
                  </a:rPr>
                  <a:t>Исходные геометрические данные:</a:t>
                </a: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D проволоки: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1,5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Наружный диаметр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40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Число витков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:</a:t>
                </a:r>
                <a:r>
                  <a:rPr lang="ru-RU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Длина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120 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dirty="0">
                    <a:latin typeface="Times New Roman" panose="02020603050405020304" pitchFamily="18" charset="0"/>
                  </a:rPr>
                  <a:t>Деформация: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70мм</m:t>
                    </m:r>
                  </m:oMath>
                </a14:m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14" u="sng" dirty="0">
                    <a:latin typeface="Times New Roman" panose="02020603050405020304" pitchFamily="18" charset="0"/>
                  </a:rPr>
                  <a:t>Полученные данные:</a:t>
                </a:r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Индекс пружины: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25,67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Жесткость пружины,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Н</m:t>
                        </m:r>
                      </m:num>
                      <m:den>
                        <m:r>
                          <a:rPr lang="ru-RU" altLang="ru-RU" sz="1814" b="0" i="1" smtClean="0">
                            <a:latin typeface="Cambria Math" panose="02040503050406030204" pitchFamily="18" charset="0"/>
                          </a:rPr>
                          <m:t>мм</m:t>
                        </m:r>
                      </m:den>
                    </m:f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0,09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Допустимое усилие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ru-RU" sz="1814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ru-RU" sz="1814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ru-RU" altLang="ru-RU" sz="1814" dirty="0">
                    <a:latin typeface="Times New Roman" panose="02020603050405020304" pitchFamily="18" charset="0"/>
                  </a:rPr>
                  <a:t>, Н: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36,92</m:t>
                    </m:r>
                  </m:oMath>
                </a14:m>
                <a:br>
                  <a:rPr lang="ru-RU" altLang="ru-RU" sz="1633" dirty="0">
                    <a:latin typeface="Arial" panose="020B0604020202020204" pitchFamily="34" charset="0"/>
                    <a:cs typeface="DejaVu Sans" charset="0"/>
                  </a:rPr>
                </a:br>
                <a:r>
                  <a:rPr lang="ru-RU" altLang="ru-RU" sz="1814" dirty="0">
                    <a:latin typeface="Times New Roman" panose="02020603050405020304" pitchFamily="18" charset="0"/>
                  </a:rPr>
                  <a:t>Общий вес, кг:</a:t>
                </a:r>
                <a:r>
                  <a:rPr lang="en-US" altLang="ru-RU" sz="1814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ru-RU" sz="1814" b="0" i="1" smtClean="0">
                        <a:latin typeface="Cambria Math" panose="02040503050406030204" pitchFamily="18" charset="0"/>
                      </a:rPr>
                      <m:t>0,0</m:t>
                    </m:r>
                    <m:r>
                      <a:rPr lang="ru-RU" altLang="ru-RU" sz="1814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endParaRPr lang="ru-RU" altLang="ru-RU" sz="1814" dirty="0">
                  <a:latin typeface="Times New Roman" panose="02020603050405020304" pitchFamily="18" charset="0"/>
                </a:endParaRPr>
              </a:p>
              <a:p>
                <a:pPr defTabSz="407571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tabLst>
                    <a:tab pos="407571" algn="l"/>
                    <a:tab pos="815142" algn="l"/>
                    <a:tab pos="1222713" algn="l"/>
                    <a:tab pos="1630284" algn="l"/>
                    <a:tab pos="2037855" algn="l"/>
                    <a:tab pos="2445426" algn="l"/>
                    <a:tab pos="2852997" algn="l"/>
                    <a:tab pos="3260568" algn="l"/>
                    <a:tab pos="3668139" algn="l"/>
                    <a:tab pos="4075709" algn="l"/>
                    <a:tab pos="4483281" algn="l"/>
                    <a:tab pos="4890851" algn="l"/>
                  </a:tabLst>
                </a:pPr>
                <a:r>
                  <a:rPr lang="ru-RU" altLang="ru-RU" sz="1800" i="1" dirty="0">
                    <a:latin typeface="Times New Roman" panose="02020603050405020304" pitchFamily="18" charset="0"/>
                  </a:rPr>
                  <a:t>Расчеты выполнялись по программе на сайте pro-kts.ru</a:t>
                </a:r>
                <a:endParaRPr lang="ru-RU" altLang="ru-RU" sz="1814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316" name="Rectangle 4">
                <a:extLst>
                  <a:ext uri="{FF2B5EF4-FFF2-40B4-BE49-F238E27FC236}">
                    <a16:creationId xmlns:a16="http://schemas.microsoft.com/office/drawing/2014/main" id="{F0E4C1FF-7D7E-4B68-89F6-678E86ACF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171" y="1883718"/>
                <a:ext cx="6179588" cy="4110341"/>
              </a:xfrm>
              <a:prstGeom prst="rect">
                <a:avLst/>
              </a:prstGeom>
              <a:blipFill>
                <a:blip r:embed="rId6"/>
                <a:stretch>
                  <a:fillRect l="-986" t="-890" b="-163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C22CCC-63D1-4C17-83C4-368100C2D1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80" y="1283906"/>
            <a:ext cx="4710288" cy="5224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A0D7D-80AE-48CA-89A3-73B87A7F9F92}"/>
              </a:ext>
            </a:extLst>
          </p:cNvPr>
          <p:cNvSpPr txBox="1"/>
          <p:nvPr/>
        </p:nvSpPr>
        <p:spPr>
          <a:xfrm>
            <a:off x="9405628" y="13397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B0604020202020204" pitchFamily="2" charset="0"/>
              </a:rPr>
              <a:t>8.94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64DB1-225B-48BB-A0E4-744FDCFFA977}"/>
              </a:ext>
            </a:extLst>
          </p:cNvPr>
          <p:cNvSpPr txBox="1"/>
          <p:nvPr/>
        </p:nvSpPr>
        <p:spPr>
          <a:xfrm>
            <a:off x="9705016" y="17090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6.09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FAF7-D623-4F8E-B7A6-496481A7BEC0}"/>
              </a:ext>
            </a:extLst>
          </p:cNvPr>
          <p:cNvSpPr txBox="1"/>
          <p:nvPr/>
        </p:nvSpPr>
        <p:spPr>
          <a:xfrm>
            <a:off x="9581425" y="27503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70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678EE-D70D-439F-A41D-1FC8849B32EF}"/>
              </a:ext>
            </a:extLst>
          </p:cNvPr>
          <p:cNvSpPr txBox="1"/>
          <p:nvPr/>
        </p:nvSpPr>
        <p:spPr>
          <a:xfrm>
            <a:off x="9448535" y="3106306"/>
            <a:ext cx="89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102.75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2CD0C-8C6C-4579-A682-1E08C7536057}"/>
              </a:ext>
            </a:extLst>
          </p:cNvPr>
          <p:cNvSpPr txBox="1"/>
          <p:nvPr/>
        </p:nvSpPr>
        <p:spPr>
          <a:xfrm>
            <a:off x="8655761" y="3569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120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676FB-078A-45E2-8A0B-7B13A6513AAE}"/>
              </a:ext>
            </a:extLst>
          </p:cNvPr>
          <p:cNvSpPr txBox="1"/>
          <p:nvPr/>
        </p:nvSpPr>
        <p:spPr>
          <a:xfrm>
            <a:off x="8655761" y="39620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1.5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AC63A-1573-486C-8A37-C3A0ECC5792B}"/>
              </a:ext>
            </a:extLst>
          </p:cNvPr>
          <p:cNvSpPr txBox="1"/>
          <p:nvPr/>
        </p:nvSpPr>
        <p:spPr>
          <a:xfrm>
            <a:off x="10156054" y="592206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11.78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1E1E1-0CBA-4A4A-BBAC-42D13EF2868A}"/>
              </a:ext>
            </a:extLst>
          </p:cNvPr>
          <p:cNvSpPr txBox="1"/>
          <p:nvPr/>
        </p:nvSpPr>
        <p:spPr>
          <a:xfrm rot="16200000">
            <a:off x="10254601" y="51088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solidFill>
                  <a:srgbClr val="CC00CC"/>
                </a:solidFill>
                <a:effectLst/>
                <a:latin typeface="Roboto" panose="02000000000000000000" pitchFamily="2" charset="0"/>
              </a:rPr>
              <a:t>40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01127-A289-4088-AE23-632789EE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26" y="96076"/>
            <a:ext cx="10408547" cy="1102410"/>
          </a:xfrm>
        </p:spPr>
        <p:txBody>
          <a:bodyPr/>
          <a:lstStyle/>
          <a:p>
            <a:r>
              <a:rPr lang="ru-RU" altLang="ru-RU" sz="4000" dirty="0">
                <a:latin typeface="Arial" panose="020B0604020202020204" pitchFamily="34" charset="0"/>
              </a:rPr>
              <a:t>Алгоритм работы спутника при срабатывании СС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B83A0-71F9-4B28-A510-D99B8BE147BD}"/>
              </a:ext>
            </a:extLst>
          </p:cNvPr>
          <p:cNvSpPr txBox="1"/>
          <p:nvPr/>
        </p:nvSpPr>
        <p:spPr>
          <a:xfrm>
            <a:off x="4119238" y="2878398"/>
            <a:ext cx="71810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запуска программы микроконтроллер в спутнике ждет сигнала с фоторезистора, который будет означать разделение разгонного блока и второй ступени. Затем, по снижению до 80 метров запускается сервомотор, который откручивает гайку и освобождает пружину, которая выталкивает парашют. На высоте 50 метров произойдет раскрытие парашюта, который обеспечит плавное приземление отсека с полезной нагрузкой.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0E3BE6-65C8-4370-88A2-E1D525EB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2" y="1198486"/>
            <a:ext cx="16002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01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XO Oriel"/>
        <a:ea typeface="Microsoft YaHei"/>
        <a:cs typeface=""/>
      </a:majorFont>
      <a:minorFont>
        <a:latin typeface="XO Oriel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XO Oriel" pitchFamily="16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788</Words>
  <Application>Microsoft Office PowerPoint</Application>
  <PresentationFormat>Широкоэкранный</PresentationFormat>
  <Paragraphs>158</Paragraphs>
  <Slides>24</Slides>
  <Notes>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Roboto</vt:lpstr>
      <vt:lpstr>Times New Roman</vt:lpstr>
      <vt:lpstr>XO Oriel</vt:lpstr>
      <vt:lpstr>Тема Office</vt:lpstr>
      <vt:lpstr>1_Тема Office</vt:lpstr>
      <vt:lpstr>2_Тема Office</vt:lpstr>
      <vt:lpstr>Курский CanSat Лига Юниор</vt:lpstr>
      <vt:lpstr>Состав команды:</vt:lpstr>
      <vt:lpstr>Технические задачи</vt:lpstr>
      <vt:lpstr>Система спасения в сборе</vt:lpstr>
      <vt:lpstr>Система спасения после выброса</vt:lpstr>
      <vt:lpstr>Парашют для СС</vt:lpstr>
      <vt:lpstr>Сегмент парашюта</vt:lpstr>
      <vt:lpstr>Презентация PowerPoint</vt:lpstr>
      <vt:lpstr>Алгоритм работы спутника при срабатывании СС</vt:lpstr>
      <vt:lpstr>Фото системы спасения</vt:lpstr>
      <vt:lpstr>Структурная схема спутника</vt:lpstr>
      <vt:lpstr>Презентация PowerPoint</vt:lpstr>
      <vt:lpstr>Презентация PowerPoint</vt:lpstr>
      <vt:lpstr>Плата спутника  </vt:lpstr>
      <vt:lpstr>Презентация PowerPoint</vt:lpstr>
      <vt:lpstr>Презентация PowerPoint</vt:lpstr>
      <vt:lpstr>Температура</vt:lpstr>
      <vt:lpstr>Давление</vt:lpstr>
      <vt:lpstr>Высота</vt:lpstr>
      <vt:lpstr>Вертикальное ускорение</vt:lpstr>
      <vt:lpstr>Горизонтальное ускорение</vt:lpstr>
      <vt:lpstr>Анализ радиопередачи</vt:lpstr>
      <vt:lpstr>Обнаруженные недостатки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Курский CanSat Лига Юниор</dc:title>
  <dc:creator>Ученик 9</dc:creator>
  <cp:lastModifiedBy>саша орлов</cp:lastModifiedBy>
  <cp:revision>43</cp:revision>
  <dcterms:created xsi:type="dcterms:W3CDTF">2021-05-12T12:31:56Z</dcterms:created>
  <dcterms:modified xsi:type="dcterms:W3CDTF">2021-10-21T06:51:24Z</dcterms:modified>
</cp:coreProperties>
</file>